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4"/>
  </p:notesMasterIdLst>
  <p:sldIdLst>
    <p:sldId id="256" r:id="rId3"/>
    <p:sldId id="531" r:id="rId4"/>
    <p:sldId id="261" r:id="rId5"/>
    <p:sldId id="516" r:id="rId6"/>
    <p:sldId id="532" r:id="rId7"/>
    <p:sldId id="533" r:id="rId8"/>
    <p:sldId id="535" r:id="rId9"/>
    <p:sldId id="534" r:id="rId10"/>
    <p:sldId id="536" r:id="rId11"/>
    <p:sldId id="537" r:id="rId12"/>
    <p:sldId id="538" r:id="rId13"/>
  </p:sldIdLst>
  <p:sldSz cx="9144000" cy="5143500" type="screen16x9"/>
  <p:notesSz cx="6858000" cy="9144000"/>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65"/>
  </p:normalViewPr>
  <p:slideViewPr>
    <p:cSldViewPr>
      <p:cViewPr varScale="1">
        <p:scale>
          <a:sx n="99" d="100"/>
          <a:sy n="99" d="100"/>
        </p:scale>
        <p:origin x="1003"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C9D56579-315E-6A45-B788-7E282763655C}"/>
              </a:ext>
            </a:extLst>
          </p:cNvPr>
          <p:cNvSpPr>
            <a:spLocks noGrp="1" noRot="1" noChangeAspect="1" noChangeArrowheads="1"/>
          </p:cNvSpPr>
          <p:nvPr>
            <p:ph type="sldImg"/>
          </p:nvPr>
        </p:nvSpPr>
        <p:spPr bwMode="auto">
          <a:xfrm>
            <a:off x="1106488" y="812800"/>
            <a:ext cx="534352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4" name="Rectangle 2">
            <a:extLst>
              <a:ext uri="{FF2B5EF4-FFF2-40B4-BE49-F238E27FC236}">
                <a16:creationId xmlns:a16="http://schemas.microsoft.com/office/drawing/2014/main" id="{AAD43BB3-9FB8-DF4B-9066-C5115CBC1C0E}"/>
              </a:ext>
            </a:extLst>
          </p:cNvPr>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it-IT" altLang="it-IT" noProof="0"/>
          </a:p>
        </p:txBody>
      </p:sp>
      <p:sp>
        <p:nvSpPr>
          <p:cNvPr id="3075" name="Rectangle 3">
            <a:extLst>
              <a:ext uri="{FF2B5EF4-FFF2-40B4-BE49-F238E27FC236}">
                <a16:creationId xmlns:a16="http://schemas.microsoft.com/office/drawing/2014/main" id="{2EAB4DBC-EB6C-4F45-B363-0291C198DEAA}"/>
              </a:ext>
            </a:extLst>
          </p:cNvPr>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pPr>
              <a:defRPr/>
            </a:pPr>
            <a:endParaRPr lang="it-IT" altLang="it-IT"/>
          </a:p>
        </p:txBody>
      </p:sp>
      <p:sp>
        <p:nvSpPr>
          <p:cNvPr id="3076" name="Rectangle 4">
            <a:extLst>
              <a:ext uri="{FF2B5EF4-FFF2-40B4-BE49-F238E27FC236}">
                <a16:creationId xmlns:a16="http://schemas.microsoft.com/office/drawing/2014/main" id="{72F6106C-3E01-6B46-B469-B59BF9DEB8B2}"/>
              </a:ext>
            </a:extLst>
          </p:cNvPr>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pPr>
              <a:defRPr/>
            </a:pPr>
            <a:endParaRPr lang="it-IT" altLang="it-IT"/>
          </a:p>
        </p:txBody>
      </p:sp>
      <p:sp>
        <p:nvSpPr>
          <p:cNvPr id="3077" name="Rectangle 5">
            <a:extLst>
              <a:ext uri="{FF2B5EF4-FFF2-40B4-BE49-F238E27FC236}">
                <a16:creationId xmlns:a16="http://schemas.microsoft.com/office/drawing/2014/main" id="{10D5CC05-A136-0243-8C4B-CF05A2E02F15}"/>
              </a:ext>
            </a:extLst>
          </p:cNvPr>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pPr>
              <a:defRPr/>
            </a:pPr>
            <a:endParaRPr lang="it-IT" altLang="it-IT"/>
          </a:p>
        </p:txBody>
      </p:sp>
      <p:sp>
        <p:nvSpPr>
          <p:cNvPr id="3078" name="Rectangle 6">
            <a:extLst>
              <a:ext uri="{FF2B5EF4-FFF2-40B4-BE49-F238E27FC236}">
                <a16:creationId xmlns:a16="http://schemas.microsoft.com/office/drawing/2014/main" id="{8B5CEF6A-9DBF-F047-B0F8-3267C6DCD9AE}"/>
              </a:ext>
            </a:extLst>
          </p:cNvPr>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pPr>
              <a:defRPr/>
            </a:pPr>
            <a:fld id="{02E2E2D4-9E31-344D-BF7A-B602E45EEA68}" type="slidenum">
              <a:rPr lang="it-IT" altLang="it-IT"/>
              <a:pPr>
                <a:defRPr/>
              </a:pPr>
              <a:t>‹N›</a:t>
            </a:fld>
            <a:endParaRPr lang="it-IT" altLang="it-IT"/>
          </a:p>
        </p:txBody>
      </p:sp>
    </p:spTree>
    <p:extLst>
      <p:ext uri="{BB962C8B-B14F-4D97-AF65-F5344CB8AC3E}">
        <p14:creationId xmlns:p14="http://schemas.microsoft.com/office/powerpoint/2010/main" val="10743041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a:extLst>
              <a:ext uri="{FF2B5EF4-FFF2-40B4-BE49-F238E27FC236}">
                <a16:creationId xmlns:a16="http://schemas.microsoft.com/office/drawing/2014/main" id="{844F1D2F-EB3D-9041-ABA3-37306F5BA9F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04595EB-CF3E-F544-9183-1C276DE45C86}" type="slidenum">
              <a:rPr lang="it-IT" altLang="it-IT" sz="1400" smtClean="0"/>
              <a:pPr>
                <a:spcBef>
                  <a:spcPct val="0"/>
                </a:spcBef>
              </a:pPr>
              <a:t>1</a:t>
            </a:fld>
            <a:endParaRPr lang="it-IT" altLang="it-IT" sz="1400" dirty="0"/>
          </a:p>
        </p:txBody>
      </p:sp>
      <p:sp>
        <p:nvSpPr>
          <p:cNvPr id="28675" name="Text Box 1">
            <a:extLst>
              <a:ext uri="{FF2B5EF4-FFF2-40B4-BE49-F238E27FC236}">
                <a16:creationId xmlns:a16="http://schemas.microsoft.com/office/drawing/2014/main" id="{CD7E42CC-C0D3-124F-AB87-CF5CD5DAEBE8}"/>
              </a:ext>
            </a:extLst>
          </p:cNvPr>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p:spPr>
      </p:sp>
      <p:sp>
        <p:nvSpPr>
          <p:cNvPr id="28676" name="Text Box 2">
            <a:extLst>
              <a:ext uri="{FF2B5EF4-FFF2-40B4-BE49-F238E27FC236}">
                <a16:creationId xmlns:a16="http://schemas.microsoft.com/office/drawing/2014/main" id="{48BEDF31-73CF-D744-ACDD-0BC721D22C58}"/>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it-IT" altLang="it-IT" sz="2000" dirty="0">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96721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22651913-CC7A-0D45-9FAE-1AB3386180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65428E1-AD77-E046-93C0-91E811F2F456}" type="slidenum">
              <a:rPr lang="it-IT" altLang="it-IT" sz="1400" smtClean="0"/>
              <a:pPr>
                <a:spcBef>
                  <a:spcPct val="0"/>
                </a:spcBef>
              </a:pPr>
              <a:t>10</a:t>
            </a:fld>
            <a:endParaRPr lang="it-IT" altLang="it-IT" sz="1400"/>
          </a:p>
        </p:txBody>
      </p:sp>
      <p:sp>
        <p:nvSpPr>
          <p:cNvPr id="34819" name="Text Box 1">
            <a:extLst>
              <a:ext uri="{FF2B5EF4-FFF2-40B4-BE49-F238E27FC236}">
                <a16:creationId xmlns:a16="http://schemas.microsoft.com/office/drawing/2014/main" id="{CD9D5603-B8A5-6845-B339-9016AD49AEF4}"/>
              </a:ext>
            </a:extLst>
          </p:cNvPr>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p:spPr>
      </p:sp>
      <p:sp>
        <p:nvSpPr>
          <p:cNvPr id="34820" name="Text Box 2">
            <a:extLst>
              <a:ext uri="{FF2B5EF4-FFF2-40B4-BE49-F238E27FC236}">
                <a16:creationId xmlns:a16="http://schemas.microsoft.com/office/drawing/2014/main" id="{CB338F0A-D902-7946-92A6-7B3C1D4D79C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7473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22651913-CC7A-0D45-9FAE-1AB3386180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65428E1-AD77-E046-93C0-91E811F2F456}" type="slidenum">
              <a:rPr lang="it-IT" altLang="it-IT" sz="1400" smtClean="0"/>
              <a:pPr>
                <a:spcBef>
                  <a:spcPct val="0"/>
                </a:spcBef>
              </a:pPr>
              <a:t>11</a:t>
            </a:fld>
            <a:endParaRPr lang="it-IT" altLang="it-IT" sz="1400"/>
          </a:p>
        </p:txBody>
      </p:sp>
      <p:sp>
        <p:nvSpPr>
          <p:cNvPr id="34819" name="Text Box 1">
            <a:extLst>
              <a:ext uri="{FF2B5EF4-FFF2-40B4-BE49-F238E27FC236}">
                <a16:creationId xmlns:a16="http://schemas.microsoft.com/office/drawing/2014/main" id="{CD9D5603-B8A5-6845-B339-9016AD49AEF4}"/>
              </a:ext>
            </a:extLst>
          </p:cNvPr>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p:spPr>
      </p:sp>
      <p:sp>
        <p:nvSpPr>
          <p:cNvPr id="34820" name="Text Box 2">
            <a:extLst>
              <a:ext uri="{FF2B5EF4-FFF2-40B4-BE49-F238E27FC236}">
                <a16:creationId xmlns:a16="http://schemas.microsoft.com/office/drawing/2014/main" id="{CB338F0A-D902-7946-92A6-7B3C1D4D79C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2903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22651913-CC7A-0D45-9FAE-1AB3386180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65428E1-AD77-E046-93C0-91E811F2F456}" type="slidenum">
              <a:rPr lang="it-IT" altLang="it-IT" sz="1400" smtClean="0"/>
              <a:pPr>
                <a:spcBef>
                  <a:spcPct val="0"/>
                </a:spcBef>
              </a:pPr>
              <a:t>2</a:t>
            </a:fld>
            <a:endParaRPr lang="it-IT" altLang="it-IT" sz="1400"/>
          </a:p>
        </p:txBody>
      </p:sp>
      <p:sp>
        <p:nvSpPr>
          <p:cNvPr id="34819" name="Text Box 1">
            <a:extLst>
              <a:ext uri="{FF2B5EF4-FFF2-40B4-BE49-F238E27FC236}">
                <a16:creationId xmlns:a16="http://schemas.microsoft.com/office/drawing/2014/main" id="{CD9D5603-B8A5-6845-B339-9016AD49AEF4}"/>
              </a:ext>
            </a:extLst>
          </p:cNvPr>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p:spPr>
      </p:sp>
      <p:sp>
        <p:nvSpPr>
          <p:cNvPr id="34820" name="Text Box 2">
            <a:extLst>
              <a:ext uri="{FF2B5EF4-FFF2-40B4-BE49-F238E27FC236}">
                <a16:creationId xmlns:a16="http://schemas.microsoft.com/office/drawing/2014/main" id="{CB338F0A-D902-7946-92A6-7B3C1D4D79C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6975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22651913-CC7A-0D45-9FAE-1AB3386180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65428E1-AD77-E046-93C0-91E811F2F456}" type="slidenum">
              <a:rPr lang="it-IT" altLang="it-IT" sz="1400" smtClean="0"/>
              <a:pPr>
                <a:spcBef>
                  <a:spcPct val="0"/>
                </a:spcBef>
              </a:pPr>
              <a:t>3</a:t>
            </a:fld>
            <a:endParaRPr lang="it-IT" altLang="it-IT" sz="1400"/>
          </a:p>
        </p:txBody>
      </p:sp>
      <p:sp>
        <p:nvSpPr>
          <p:cNvPr id="34819" name="Text Box 1">
            <a:extLst>
              <a:ext uri="{FF2B5EF4-FFF2-40B4-BE49-F238E27FC236}">
                <a16:creationId xmlns:a16="http://schemas.microsoft.com/office/drawing/2014/main" id="{CD9D5603-B8A5-6845-B339-9016AD49AEF4}"/>
              </a:ext>
            </a:extLst>
          </p:cNvPr>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p:spPr>
      </p:sp>
      <p:sp>
        <p:nvSpPr>
          <p:cNvPr id="34820" name="Text Box 2">
            <a:extLst>
              <a:ext uri="{FF2B5EF4-FFF2-40B4-BE49-F238E27FC236}">
                <a16:creationId xmlns:a16="http://schemas.microsoft.com/office/drawing/2014/main" id="{CB338F0A-D902-7946-92A6-7B3C1D4D79C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50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22651913-CC7A-0D45-9FAE-1AB3386180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65428E1-AD77-E046-93C0-91E811F2F456}" type="slidenum">
              <a:rPr lang="it-IT" altLang="it-IT" sz="1400" smtClean="0"/>
              <a:pPr>
                <a:spcBef>
                  <a:spcPct val="0"/>
                </a:spcBef>
              </a:pPr>
              <a:t>4</a:t>
            </a:fld>
            <a:endParaRPr lang="it-IT" altLang="it-IT" sz="1400"/>
          </a:p>
        </p:txBody>
      </p:sp>
      <p:sp>
        <p:nvSpPr>
          <p:cNvPr id="34819" name="Text Box 1">
            <a:extLst>
              <a:ext uri="{FF2B5EF4-FFF2-40B4-BE49-F238E27FC236}">
                <a16:creationId xmlns:a16="http://schemas.microsoft.com/office/drawing/2014/main" id="{CD9D5603-B8A5-6845-B339-9016AD49AEF4}"/>
              </a:ext>
            </a:extLst>
          </p:cNvPr>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p:spPr>
      </p:sp>
      <p:sp>
        <p:nvSpPr>
          <p:cNvPr id="34820" name="Text Box 2">
            <a:extLst>
              <a:ext uri="{FF2B5EF4-FFF2-40B4-BE49-F238E27FC236}">
                <a16:creationId xmlns:a16="http://schemas.microsoft.com/office/drawing/2014/main" id="{CB338F0A-D902-7946-92A6-7B3C1D4D79C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2626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22651913-CC7A-0D45-9FAE-1AB3386180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65428E1-AD77-E046-93C0-91E811F2F456}" type="slidenum">
              <a:rPr lang="it-IT" altLang="it-IT" sz="1400" smtClean="0"/>
              <a:pPr>
                <a:spcBef>
                  <a:spcPct val="0"/>
                </a:spcBef>
              </a:pPr>
              <a:t>5</a:t>
            </a:fld>
            <a:endParaRPr lang="it-IT" altLang="it-IT" sz="1400"/>
          </a:p>
        </p:txBody>
      </p:sp>
      <p:sp>
        <p:nvSpPr>
          <p:cNvPr id="34819" name="Text Box 1">
            <a:extLst>
              <a:ext uri="{FF2B5EF4-FFF2-40B4-BE49-F238E27FC236}">
                <a16:creationId xmlns:a16="http://schemas.microsoft.com/office/drawing/2014/main" id="{CD9D5603-B8A5-6845-B339-9016AD49AEF4}"/>
              </a:ext>
            </a:extLst>
          </p:cNvPr>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p:spPr>
      </p:sp>
      <p:sp>
        <p:nvSpPr>
          <p:cNvPr id="34820" name="Text Box 2">
            <a:extLst>
              <a:ext uri="{FF2B5EF4-FFF2-40B4-BE49-F238E27FC236}">
                <a16:creationId xmlns:a16="http://schemas.microsoft.com/office/drawing/2014/main" id="{CB338F0A-D902-7946-92A6-7B3C1D4D79C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1453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22651913-CC7A-0D45-9FAE-1AB3386180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65428E1-AD77-E046-93C0-91E811F2F456}" type="slidenum">
              <a:rPr lang="it-IT" altLang="it-IT" sz="1400" smtClean="0"/>
              <a:pPr>
                <a:spcBef>
                  <a:spcPct val="0"/>
                </a:spcBef>
              </a:pPr>
              <a:t>6</a:t>
            </a:fld>
            <a:endParaRPr lang="it-IT" altLang="it-IT" sz="1400"/>
          </a:p>
        </p:txBody>
      </p:sp>
      <p:sp>
        <p:nvSpPr>
          <p:cNvPr id="34819" name="Text Box 1">
            <a:extLst>
              <a:ext uri="{FF2B5EF4-FFF2-40B4-BE49-F238E27FC236}">
                <a16:creationId xmlns:a16="http://schemas.microsoft.com/office/drawing/2014/main" id="{CD9D5603-B8A5-6845-B339-9016AD49AEF4}"/>
              </a:ext>
            </a:extLst>
          </p:cNvPr>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p:spPr>
      </p:sp>
      <p:sp>
        <p:nvSpPr>
          <p:cNvPr id="34820" name="Text Box 2">
            <a:extLst>
              <a:ext uri="{FF2B5EF4-FFF2-40B4-BE49-F238E27FC236}">
                <a16:creationId xmlns:a16="http://schemas.microsoft.com/office/drawing/2014/main" id="{CB338F0A-D902-7946-92A6-7B3C1D4D79C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84904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22651913-CC7A-0D45-9FAE-1AB3386180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65428E1-AD77-E046-93C0-91E811F2F456}" type="slidenum">
              <a:rPr lang="it-IT" altLang="it-IT" sz="1400" smtClean="0"/>
              <a:pPr>
                <a:spcBef>
                  <a:spcPct val="0"/>
                </a:spcBef>
              </a:pPr>
              <a:t>7</a:t>
            </a:fld>
            <a:endParaRPr lang="it-IT" altLang="it-IT" sz="1400"/>
          </a:p>
        </p:txBody>
      </p:sp>
      <p:sp>
        <p:nvSpPr>
          <p:cNvPr id="34819" name="Text Box 1">
            <a:extLst>
              <a:ext uri="{FF2B5EF4-FFF2-40B4-BE49-F238E27FC236}">
                <a16:creationId xmlns:a16="http://schemas.microsoft.com/office/drawing/2014/main" id="{CD9D5603-B8A5-6845-B339-9016AD49AEF4}"/>
              </a:ext>
            </a:extLst>
          </p:cNvPr>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p:spPr>
      </p:sp>
      <p:sp>
        <p:nvSpPr>
          <p:cNvPr id="34820" name="Text Box 2">
            <a:extLst>
              <a:ext uri="{FF2B5EF4-FFF2-40B4-BE49-F238E27FC236}">
                <a16:creationId xmlns:a16="http://schemas.microsoft.com/office/drawing/2014/main" id="{CB338F0A-D902-7946-92A6-7B3C1D4D79C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043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22651913-CC7A-0D45-9FAE-1AB3386180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65428E1-AD77-E046-93C0-91E811F2F456}" type="slidenum">
              <a:rPr lang="it-IT" altLang="it-IT" sz="1400" smtClean="0"/>
              <a:pPr>
                <a:spcBef>
                  <a:spcPct val="0"/>
                </a:spcBef>
              </a:pPr>
              <a:t>8</a:t>
            </a:fld>
            <a:endParaRPr lang="it-IT" altLang="it-IT" sz="1400"/>
          </a:p>
        </p:txBody>
      </p:sp>
      <p:sp>
        <p:nvSpPr>
          <p:cNvPr id="34819" name="Text Box 1">
            <a:extLst>
              <a:ext uri="{FF2B5EF4-FFF2-40B4-BE49-F238E27FC236}">
                <a16:creationId xmlns:a16="http://schemas.microsoft.com/office/drawing/2014/main" id="{CD9D5603-B8A5-6845-B339-9016AD49AEF4}"/>
              </a:ext>
            </a:extLst>
          </p:cNvPr>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p:spPr>
      </p:sp>
      <p:sp>
        <p:nvSpPr>
          <p:cNvPr id="34820" name="Text Box 2">
            <a:extLst>
              <a:ext uri="{FF2B5EF4-FFF2-40B4-BE49-F238E27FC236}">
                <a16:creationId xmlns:a16="http://schemas.microsoft.com/office/drawing/2014/main" id="{CB338F0A-D902-7946-92A6-7B3C1D4D79C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23129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a:extLst>
              <a:ext uri="{FF2B5EF4-FFF2-40B4-BE49-F238E27FC236}">
                <a16:creationId xmlns:a16="http://schemas.microsoft.com/office/drawing/2014/main" id="{22651913-CC7A-0D45-9FAE-1AB3386180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65428E1-AD77-E046-93C0-91E811F2F456}" type="slidenum">
              <a:rPr lang="it-IT" altLang="it-IT" sz="1400" smtClean="0"/>
              <a:pPr>
                <a:spcBef>
                  <a:spcPct val="0"/>
                </a:spcBef>
              </a:pPr>
              <a:t>9</a:t>
            </a:fld>
            <a:endParaRPr lang="it-IT" altLang="it-IT" sz="1400"/>
          </a:p>
        </p:txBody>
      </p:sp>
      <p:sp>
        <p:nvSpPr>
          <p:cNvPr id="34819" name="Text Box 1">
            <a:extLst>
              <a:ext uri="{FF2B5EF4-FFF2-40B4-BE49-F238E27FC236}">
                <a16:creationId xmlns:a16="http://schemas.microsoft.com/office/drawing/2014/main" id="{CD9D5603-B8A5-6845-B339-9016AD49AEF4}"/>
              </a:ext>
            </a:extLst>
          </p:cNvPr>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p:spPr>
      </p:sp>
      <p:sp>
        <p:nvSpPr>
          <p:cNvPr id="34820" name="Text Box 2">
            <a:extLst>
              <a:ext uri="{FF2B5EF4-FFF2-40B4-BE49-F238E27FC236}">
                <a16:creationId xmlns:a16="http://schemas.microsoft.com/office/drawing/2014/main" id="{CB338F0A-D902-7946-92A6-7B3C1D4D79C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it-IT" altLang="it-IT" sz="2000">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4622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841375"/>
            <a:ext cx="6858000" cy="1790700"/>
          </a:xfrm>
        </p:spPr>
        <p:txBody>
          <a:bodyPr/>
          <a:lstStyle>
            <a:lvl1pPr algn="ctr">
              <a:defRPr sz="6000"/>
            </a:lvl1pPr>
          </a:lstStyle>
          <a:p>
            <a:r>
              <a:rPr lang="it-IT"/>
              <a:t>Fare clic per modificare stile</a:t>
            </a:r>
          </a:p>
        </p:txBody>
      </p:sp>
      <p:sp>
        <p:nvSpPr>
          <p:cNvPr id="3" name="Sottotitolo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2">
            <a:extLst>
              <a:ext uri="{FF2B5EF4-FFF2-40B4-BE49-F238E27FC236}">
                <a16:creationId xmlns:a16="http://schemas.microsoft.com/office/drawing/2014/main" id="{AB0664AB-C8EA-2149-B798-6B5FA4681607}"/>
              </a:ext>
            </a:extLst>
          </p:cNvPr>
          <p:cNvSpPr>
            <a:spLocks noGrp="1" noChangeArrowheads="1"/>
          </p:cNvSpPr>
          <p:nvPr>
            <p:ph type="sldNum" idx="10"/>
          </p:nvPr>
        </p:nvSpPr>
        <p:spPr>
          <a:ln/>
        </p:spPr>
        <p:txBody>
          <a:bodyPr/>
          <a:lstStyle>
            <a:lvl1pPr>
              <a:defRPr/>
            </a:lvl1pPr>
          </a:lstStyle>
          <a:p>
            <a:pPr>
              <a:defRPr/>
            </a:pPr>
            <a:fld id="{C6337AF5-A37C-BD46-B5FD-3283C3DD5814}" type="slidenum">
              <a:rPr lang="it-IT" altLang="it-IT"/>
              <a:pPr>
                <a:defRPr/>
              </a:pPr>
              <a:t>‹N›</a:t>
            </a:fld>
            <a:endParaRPr lang="it-IT" altLang="it-IT"/>
          </a:p>
        </p:txBody>
      </p:sp>
    </p:spTree>
    <p:extLst>
      <p:ext uri="{BB962C8B-B14F-4D97-AF65-F5344CB8AC3E}">
        <p14:creationId xmlns:p14="http://schemas.microsoft.com/office/powerpoint/2010/main" val="107058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a:extLst>
              <a:ext uri="{FF2B5EF4-FFF2-40B4-BE49-F238E27FC236}">
                <a16:creationId xmlns:a16="http://schemas.microsoft.com/office/drawing/2014/main" id="{2CF46955-9A86-D143-AB7B-E6B2E526703C}"/>
              </a:ext>
            </a:extLst>
          </p:cNvPr>
          <p:cNvSpPr>
            <a:spLocks noGrp="1" noChangeArrowheads="1"/>
          </p:cNvSpPr>
          <p:nvPr>
            <p:ph type="sldNum" idx="10"/>
          </p:nvPr>
        </p:nvSpPr>
        <p:spPr>
          <a:ln/>
        </p:spPr>
        <p:txBody>
          <a:bodyPr/>
          <a:lstStyle>
            <a:lvl1pPr>
              <a:defRPr/>
            </a:lvl1pPr>
          </a:lstStyle>
          <a:p>
            <a:pPr>
              <a:defRPr/>
            </a:pPr>
            <a:fld id="{BFA4FF2B-05B7-A54B-8A2E-193CBC355E70}" type="slidenum">
              <a:rPr lang="it-IT" altLang="it-IT"/>
              <a:pPr>
                <a:defRPr/>
              </a:pPr>
              <a:t>‹N›</a:t>
            </a:fld>
            <a:endParaRPr lang="it-IT" altLang="it-IT"/>
          </a:p>
        </p:txBody>
      </p:sp>
    </p:spTree>
    <p:extLst>
      <p:ext uri="{BB962C8B-B14F-4D97-AF65-F5344CB8AC3E}">
        <p14:creationId xmlns:p14="http://schemas.microsoft.com/office/powerpoint/2010/main" val="338620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00838" y="744538"/>
            <a:ext cx="2128837" cy="3440112"/>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311150" y="744538"/>
            <a:ext cx="6237288" cy="3440112"/>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a:extLst>
              <a:ext uri="{FF2B5EF4-FFF2-40B4-BE49-F238E27FC236}">
                <a16:creationId xmlns:a16="http://schemas.microsoft.com/office/drawing/2014/main" id="{F304B49B-3FE5-1E4D-9224-FBA1581E5AAD}"/>
              </a:ext>
            </a:extLst>
          </p:cNvPr>
          <p:cNvSpPr>
            <a:spLocks noGrp="1" noChangeArrowheads="1"/>
          </p:cNvSpPr>
          <p:nvPr>
            <p:ph type="sldNum" idx="10"/>
          </p:nvPr>
        </p:nvSpPr>
        <p:spPr>
          <a:ln/>
        </p:spPr>
        <p:txBody>
          <a:bodyPr/>
          <a:lstStyle>
            <a:lvl1pPr>
              <a:defRPr/>
            </a:lvl1pPr>
          </a:lstStyle>
          <a:p>
            <a:pPr>
              <a:defRPr/>
            </a:pPr>
            <a:fld id="{18AB8C8F-E0D5-CB4E-9DFF-61233AF1671C}" type="slidenum">
              <a:rPr lang="it-IT" altLang="it-IT"/>
              <a:pPr>
                <a:defRPr/>
              </a:pPr>
              <a:t>‹N›</a:t>
            </a:fld>
            <a:endParaRPr lang="it-IT" altLang="it-IT"/>
          </a:p>
        </p:txBody>
      </p:sp>
    </p:spTree>
    <p:extLst>
      <p:ext uri="{BB962C8B-B14F-4D97-AF65-F5344CB8AC3E}">
        <p14:creationId xmlns:p14="http://schemas.microsoft.com/office/powerpoint/2010/main" val="224542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311150" y="744538"/>
            <a:ext cx="8518525" cy="2051050"/>
          </a:xfrm>
        </p:spPr>
        <p:txBody>
          <a:bodyPr/>
          <a:lstStyle/>
          <a:p>
            <a:r>
              <a:rPr lang="it-IT"/>
              <a:t>Fare clic per modificare stile</a:t>
            </a:r>
          </a:p>
        </p:txBody>
      </p:sp>
      <p:sp>
        <p:nvSpPr>
          <p:cNvPr id="3" name="Rectangle 2">
            <a:extLst>
              <a:ext uri="{FF2B5EF4-FFF2-40B4-BE49-F238E27FC236}">
                <a16:creationId xmlns:a16="http://schemas.microsoft.com/office/drawing/2014/main" id="{4B1A5B3A-2885-1D49-8F6E-CC7708EF61E8}"/>
              </a:ext>
            </a:extLst>
          </p:cNvPr>
          <p:cNvSpPr>
            <a:spLocks noGrp="1" noChangeArrowheads="1"/>
          </p:cNvSpPr>
          <p:nvPr>
            <p:ph type="sldNum" idx="10"/>
          </p:nvPr>
        </p:nvSpPr>
        <p:spPr>
          <a:ln/>
        </p:spPr>
        <p:txBody>
          <a:bodyPr/>
          <a:lstStyle>
            <a:lvl1pPr>
              <a:defRPr/>
            </a:lvl1pPr>
          </a:lstStyle>
          <a:p>
            <a:pPr>
              <a:defRPr/>
            </a:pPr>
            <a:fld id="{E40DC7F8-654D-C043-8F56-46135C4DA290}" type="slidenum">
              <a:rPr lang="it-IT" altLang="it-IT"/>
              <a:pPr>
                <a:defRPr/>
              </a:pPr>
              <a:t>‹N›</a:t>
            </a:fld>
            <a:endParaRPr lang="it-IT" altLang="it-IT"/>
          </a:p>
        </p:txBody>
      </p:sp>
    </p:spTree>
    <p:extLst>
      <p:ext uri="{BB962C8B-B14F-4D97-AF65-F5344CB8AC3E}">
        <p14:creationId xmlns:p14="http://schemas.microsoft.com/office/powerpoint/2010/main" val="2692982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841375"/>
            <a:ext cx="6858000" cy="17907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3">
            <a:extLst>
              <a:ext uri="{FF2B5EF4-FFF2-40B4-BE49-F238E27FC236}">
                <a16:creationId xmlns:a16="http://schemas.microsoft.com/office/drawing/2014/main" id="{84AF1F2D-DF30-F941-8B7F-50EBEFBECA7E}"/>
              </a:ext>
            </a:extLst>
          </p:cNvPr>
          <p:cNvSpPr>
            <a:spLocks noGrp="1" noChangeArrowheads="1"/>
          </p:cNvSpPr>
          <p:nvPr>
            <p:ph type="sldNum" idx="10"/>
          </p:nvPr>
        </p:nvSpPr>
        <p:spPr>
          <a:ln/>
        </p:spPr>
        <p:txBody>
          <a:bodyPr/>
          <a:lstStyle>
            <a:lvl1pPr>
              <a:defRPr/>
            </a:lvl1pPr>
          </a:lstStyle>
          <a:p>
            <a:pPr>
              <a:defRPr/>
            </a:pPr>
            <a:fld id="{B766E084-5D94-F540-AA17-505D3A2ABD6A}" type="slidenum">
              <a:rPr lang="it-IT" altLang="it-IT"/>
              <a:pPr>
                <a:defRPr/>
              </a:pPr>
              <a:t>‹N›</a:t>
            </a:fld>
            <a:endParaRPr lang="it-IT" altLang="it-IT"/>
          </a:p>
        </p:txBody>
      </p:sp>
    </p:spTree>
    <p:extLst>
      <p:ext uri="{BB962C8B-B14F-4D97-AF65-F5344CB8AC3E}">
        <p14:creationId xmlns:p14="http://schemas.microsoft.com/office/powerpoint/2010/main" val="2078877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a:extLst>
              <a:ext uri="{FF2B5EF4-FFF2-40B4-BE49-F238E27FC236}">
                <a16:creationId xmlns:a16="http://schemas.microsoft.com/office/drawing/2014/main" id="{2508F28D-74B7-5B40-8C41-DC903643A6DB}"/>
              </a:ext>
            </a:extLst>
          </p:cNvPr>
          <p:cNvSpPr>
            <a:spLocks noGrp="1" noChangeArrowheads="1"/>
          </p:cNvSpPr>
          <p:nvPr>
            <p:ph type="sldNum" idx="10"/>
          </p:nvPr>
        </p:nvSpPr>
        <p:spPr>
          <a:ln/>
        </p:spPr>
        <p:txBody>
          <a:bodyPr/>
          <a:lstStyle>
            <a:lvl1pPr>
              <a:defRPr/>
            </a:lvl1pPr>
          </a:lstStyle>
          <a:p>
            <a:pPr>
              <a:defRPr/>
            </a:pPr>
            <a:fld id="{3768F686-978E-0841-B1EE-D5D93DEA6624}" type="slidenum">
              <a:rPr lang="it-IT" altLang="it-IT"/>
              <a:pPr>
                <a:defRPr/>
              </a:pPr>
              <a:t>‹N›</a:t>
            </a:fld>
            <a:endParaRPr lang="it-IT" altLang="it-IT"/>
          </a:p>
        </p:txBody>
      </p:sp>
    </p:spTree>
    <p:extLst>
      <p:ext uri="{BB962C8B-B14F-4D97-AF65-F5344CB8AC3E}">
        <p14:creationId xmlns:p14="http://schemas.microsoft.com/office/powerpoint/2010/main" val="2402067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282700"/>
            <a:ext cx="7886700" cy="2139950"/>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3">
            <a:extLst>
              <a:ext uri="{FF2B5EF4-FFF2-40B4-BE49-F238E27FC236}">
                <a16:creationId xmlns:a16="http://schemas.microsoft.com/office/drawing/2014/main" id="{3A1A9C31-5B85-8D49-9F85-889FF2766280}"/>
              </a:ext>
            </a:extLst>
          </p:cNvPr>
          <p:cNvSpPr>
            <a:spLocks noGrp="1" noChangeArrowheads="1"/>
          </p:cNvSpPr>
          <p:nvPr>
            <p:ph type="sldNum" idx="10"/>
          </p:nvPr>
        </p:nvSpPr>
        <p:spPr>
          <a:ln/>
        </p:spPr>
        <p:txBody>
          <a:bodyPr/>
          <a:lstStyle>
            <a:lvl1pPr>
              <a:defRPr/>
            </a:lvl1pPr>
          </a:lstStyle>
          <a:p>
            <a:pPr>
              <a:defRPr/>
            </a:pPr>
            <a:fld id="{BC4B12F9-D939-2440-ADF9-A88852196293}" type="slidenum">
              <a:rPr lang="it-IT" altLang="it-IT"/>
              <a:pPr>
                <a:defRPr/>
              </a:pPr>
              <a:t>‹N›</a:t>
            </a:fld>
            <a:endParaRPr lang="it-IT" altLang="it-IT"/>
          </a:p>
        </p:txBody>
      </p:sp>
    </p:spTree>
    <p:extLst>
      <p:ext uri="{BB962C8B-B14F-4D97-AF65-F5344CB8AC3E}">
        <p14:creationId xmlns:p14="http://schemas.microsoft.com/office/powerpoint/2010/main" val="497315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311150" y="1152525"/>
            <a:ext cx="4183063" cy="34147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6613" y="1152525"/>
            <a:ext cx="4183062" cy="34147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a:extLst>
              <a:ext uri="{FF2B5EF4-FFF2-40B4-BE49-F238E27FC236}">
                <a16:creationId xmlns:a16="http://schemas.microsoft.com/office/drawing/2014/main" id="{5D16A185-7202-D847-8A3D-6AFB361E0685}"/>
              </a:ext>
            </a:extLst>
          </p:cNvPr>
          <p:cNvSpPr>
            <a:spLocks noGrp="1" noChangeArrowheads="1"/>
          </p:cNvSpPr>
          <p:nvPr>
            <p:ph type="sldNum" idx="10"/>
          </p:nvPr>
        </p:nvSpPr>
        <p:spPr>
          <a:ln/>
        </p:spPr>
        <p:txBody>
          <a:bodyPr/>
          <a:lstStyle>
            <a:lvl1pPr>
              <a:defRPr/>
            </a:lvl1pPr>
          </a:lstStyle>
          <a:p>
            <a:pPr>
              <a:defRPr/>
            </a:pPr>
            <a:fld id="{76F365B6-48B7-5B49-A83C-ADBDE5CEC4CE}" type="slidenum">
              <a:rPr lang="it-IT" altLang="it-IT"/>
              <a:pPr>
                <a:defRPr/>
              </a:pPr>
              <a:t>‹N›</a:t>
            </a:fld>
            <a:endParaRPr lang="it-IT" altLang="it-IT"/>
          </a:p>
        </p:txBody>
      </p:sp>
    </p:spTree>
    <p:extLst>
      <p:ext uri="{BB962C8B-B14F-4D97-AF65-F5344CB8AC3E}">
        <p14:creationId xmlns:p14="http://schemas.microsoft.com/office/powerpoint/2010/main" val="1171441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274638"/>
            <a:ext cx="7886700" cy="993775"/>
          </a:xfrm>
        </p:spPr>
        <p:txBody>
          <a:bodyPr/>
          <a:lstStyle/>
          <a:p>
            <a:r>
              <a:rPr lang="it-IT"/>
              <a:t>Fare clic per modificare stile</a:t>
            </a:r>
          </a:p>
        </p:txBody>
      </p:sp>
      <p:sp>
        <p:nvSpPr>
          <p:cNvPr id="3" name="Segnaposto testo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1879600"/>
            <a:ext cx="3868737" cy="27622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1879600"/>
            <a:ext cx="3887788" cy="27622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a:extLst>
              <a:ext uri="{FF2B5EF4-FFF2-40B4-BE49-F238E27FC236}">
                <a16:creationId xmlns:a16="http://schemas.microsoft.com/office/drawing/2014/main" id="{07825667-0BD4-A64A-BBB1-612F8EBCFA7A}"/>
              </a:ext>
            </a:extLst>
          </p:cNvPr>
          <p:cNvSpPr>
            <a:spLocks noGrp="1" noChangeArrowheads="1"/>
          </p:cNvSpPr>
          <p:nvPr>
            <p:ph type="sldNum" idx="10"/>
          </p:nvPr>
        </p:nvSpPr>
        <p:spPr>
          <a:ln/>
        </p:spPr>
        <p:txBody>
          <a:bodyPr/>
          <a:lstStyle>
            <a:lvl1pPr>
              <a:defRPr/>
            </a:lvl1pPr>
          </a:lstStyle>
          <a:p>
            <a:pPr>
              <a:defRPr/>
            </a:pPr>
            <a:fld id="{9572633D-FC1D-E14D-A3B3-C42FEDF9E734}" type="slidenum">
              <a:rPr lang="it-IT" altLang="it-IT"/>
              <a:pPr>
                <a:defRPr/>
              </a:pPr>
              <a:t>‹N›</a:t>
            </a:fld>
            <a:endParaRPr lang="it-IT" altLang="it-IT"/>
          </a:p>
        </p:txBody>
      </p:sp>
    </p:spTree>
    <p:extLst>
      <p:ext uri="{BB962C8B-B14F-4D97-AF65-F5344CB8AC3E}">
        <p14:creationId xmlns:p14="http://schemas.microsoft.com/office/powerpoint/2010/main" val="2745840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3">
            <a:extLst>
              <a:ext uri="{FF2B5EF4-FFF2-40B4-BE49-F238E27FC236}">
                <a16:creationId xmlns:a16="http://schemas.microsoft.com/office/drawing/2014/main" id="{B729D9D6-D506-A749-9FE9-95083409F816}"/>
              </a:ext>
            </a:extLst>
          </p:cNvPr>
          <p:cNvSpPr>
            <a:spLocks noGrp="1" noChangeArrowheads="1"/>
          </p:cNvSpPr>
          <p:nvPr>
            <p:ph type="sldNum" idx="10"/>
          </p:nvPr>
        </p:nvSpPr>
        <p:spPr>
          <a:ln/>
        </p:spPr>
        <p:txBody>
          <a:bodyPr/>
          <a:lstStyle>
            <a:lvl1pPr>
              <a:defRPr/>
            </a:lvl1pPr>
          </a:lstStyle>
          <a:p>
            <a:pPr>
              <a:defRPr/>
            </a:pPr>
            <a:fld id="{3213CB08-2916-2447-A541-7846DDDF0743}" type="slidenum">
              <a:rPr lang="it-IT" altLang="it-IT"/>
              <a:pPr>
                <a:defRPr/>
              </a:pPr>
              <a:t>‹N›</a:t>
            </a:fld>
            <a:endParaRPr lang="it-IT" altLang="it-IT"/>
          </a:p>
        </p:txBody>
      </p:sp>
    </p:spTree>
    <p:extLst>
      <p:ext uri="{BB962C8B-B14F-4D97-AF65-F5344CB8AC3E}">
        <p14:creationId xmlns:p14="http://schemas.microsoft.com/office/powerpoint/2010/main" val="1401688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D5DED48-1755-BF48-9BB0-4C3FC746FF52}"/>
              </a:ext>
            </a:extLst>
          </p:cNvPr>
          <p:cNvSpPr>
            <a:spLocks noGrp="1" noChangeArrowheads="1"/>
          </p:cNvSpPr>
          <p:nvPr>
            <p:ph type="sldNum" idx="10"/>
          </p:nvPr>
        </p:nvSpPr>
        <p:spPr>
          <a:ln/>
        </p:spPr>
        <p:txBody>
          <a:bodyPr/>
          <a:lstStyle>
            <a:lvl1pPr>
              <a:defRPr/>
            </a:lvl1pPr>
          </a:lstStyle>
          <a:p>
            <a:pPr>
              <a:defRPr/>
            </a:pPr>
            <a:fld id="{A29080B7-8FD0-3744-B94A-0D782882C75A}" type="slidenum">
              <a:rPr lang="it-IT" altLang="it-IT"/>
              <a:pPr>
                <a:defRPr/>
              </a:pPr>
              <a:t>‹N›</a:t>
            </a:fld>
            <a:endParaRPr lang="it-IT" altLang="it-IT"/>
          </a:p>
        </p:txBody>
      </p:sp>
    </p:spTree>
    <p:extLst>
      <p:ext uri="{BB962C8B-B14F-4D97-AF65-F5344CB8AC3E}">
        <p14:creationId xmlns:p14="http://schemas.microsoft.com/office/powerpoint/2010/main" val="44539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a:extLst>
              <a:ext uri="{FF2B5EF4-FFF2-40B4-BE49-F238E27FC236}">
                <a16:creationId xmlns:a16="http://schemas.microsoft.com/office/drawing/2014/main" id="{F738538D-81E3-8C4B-B185-593A6CF4F052}"/>
              </a:ext>
            </a:extLst>
          </p:cNvPr>
          <p:cNvSpPr>
            <a:spLocks noGrp="1" noChangeArrowheads="1"/>
          </p:cNvSpPr>
          <p:nvPr>
            <p:ph type="sldNum" idx="10"/>
          </p:nvPr>
        </p:nvSpPr>
        <p:spPr>
          <a:ln/>
        </p:spPr>
        <p:txBody>
          <a:bodyPr/>
          <a:lstStyle>
            <a:lvl1pPr>
              <a:defRPr/>
            </a:lvl1pPr>
          </a:lstStyle>
          <a:p>
            <a:pPr>
              <a:defRPr/>
            </a:pPr>
            <a:fld id="{0764DD6A-B287-FB48-8D4E-5EC86B5C322D}" type="slidenum">
              <a:rPr lang="it-IT" altLang="it-IT"/>
              <a:pPr>
                <a:defRPr/>
              </a:pPr>
              <a:t>‹N›</a:t>
            </a:fld>
            <a:endParaRPr lang="it-IT" altLang="it-IT"/>
          </a:p>
        </p:txBody>
      </p:sp>
    </p:spTree>
    <p:extLst>
      <p:ext uri="{BB962C8B-B14F-4D97-AF65-F5344CB8AC3E}">
        <p14:creationId xmlns:p14="http://schemas.microsoft.com/office/powerpoint/2010/main" val="588673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342900"/>
            <a:ext cx="2949575" cy="120015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3">
            <a:extLst>
              <a:ext uri="{FF2B5EF4-FFF2-40B4-BE49-F238E27FC236}">
                <a16:creationId xmlns:a16="http://schemas.microsoft.com/office/drawing/2014/main" id="{BCF312FC-B752-A24A-869D-F12E9F5B375C}"/>
              </a:ext>
            </a:extLst>
          </p:cNvPr>
          <p:cNvSpPr>
            <a:spLocks noGrp="1" noChangeArrowheads="1"/>
          </p:cNvSpPr>
          <p:nvPr>
            <p:ph type="sldNum" idx="10"/>
          </p:nvPr>
        </p:nvSpPr>
        <p:spPr>
          <a:ln/>
        </p:spPr>
        <p:txBody>
          <a:bodyPr/>
          <a:lstStyle>
            <a:lvl1pPr>
              <a:defRPr/>
            </a:lvl1pPr>
          </a:lstStyle>
          <a:p>
            <a:pPr>
              <a:defRPr/>
            </a:pPr>
            <a:fld id="{5EA1DC3B-81B3-A946-AEF3-9A6B073DC28B}" type="slidenum">
              <a:rPr lang="it-IT" altLang="it-IT"/>
              <a:pPr>
                <a:defRPr/>
              </a:pPr>
              <a:t>‹N›</a:t>
            </a:fld>
            <a:endParaRPr lang="it-IT" altLang="it-IT"/>
          </a:p>
        </p:txBody>
      </p:sp>
    </p:spTree>
    <p:extLst>
      <p:ext uri="{BB962C8B-B14F-4D97-AF65-F5344CB8AC3E}">
        <p14:creationId xmlns:p14="http://schemas.microsoft.com/office/powerpoint/2010/main" val="3469096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342900"/>
            <a:ext cx="2949575" cy="120015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3">
            <a:extLst>
              <a:ext uri="{FF2B5EF4-FFF2-40B4-BE49-F238E27FC236}">
                <a16:creationId xmlns:a16="http://schemas.microsoft.com/office/drawing/2014/main" id="{0ECA169B-2BCD-5445-8C7A-42C534999C7B}"/>
              </a:ext>
            </a:extLst>
          </p:cNvPr>
          <p:cNvSpPr>
            <a:spLocks noGrp="1" noChangeArrowheads="1"/>
          </p:cNvSpPr>
          <p:nvPr>
            <p:ph type="sldNum" idx="10"/>
          </p:nvPr>
        </p:nvSpPr>
        <p:spPr>
          <a:ln/>
        </p:spPr>
        <p:txBody>
          <a:bodyPr/>
          <a:lstStyle>
            <a:lvl1pPr>
              <a:defRPr/>
            </a:lvl1pPr>
          </a:lstStyle>
          <a:p>
            <a:pPr>
              <a:defRPr/>
            </a:pPr>
            <a:fld id="{C305FFAB-3042-DB47-B246-57A39B512AC5}" type="slidenum">
              <a:rPr lang="it-IT" altLang="it-IT"/>
              <a:pPr>
                <a:defRPr/>
              </a:pPr>
              <a:t>‹N›</a:t>
            </a:fld>
            <a:endParaRPr lang="it-IT" altLang="it-IT"/>
          </a:p>
        </p:txBody>
      </p:sp>
    </p:spTree>
    <p:extLst>
      <p:ext uri="{BB962C8B-B14F-4D97-AF65-F5344CB8AC3E}">
        <p14:creationId xmlns:p14="http://schemas.microsoft.com/office/powerpoint/2010/main" val="4009603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a:extLst>
              <a:ext uri="{FF2B5EF4-FFF2-40B4-BE49-F238E27FC236}">
                <a16:creationId xmlns:a16="http://schemas.microsoft.com/office/drawing/2014/main" id="{BF8114EA-FE93-AC46-A942-B3397B1437F0}"/>
              </a:ext>
            </a:extLst>
          </p:cNvPr>
          <p:cNvSpPr>
            <a:spLocks noGrp="1" noChangeArrowheads="1"/>
          </p:cNvSpPr>
          <p:nvPr>
            <p:ph type="sldNum" idx="10"/>
          </p:nvPr>
        </p:nvSpPr>
        <p:spPr>
          <a:ln/>
        </p:spPr>
        <p:txBody>
          <a:bodyPr/>
          <a:lstStyle>
            <a:lvl1pPr>
              <a:defRPr/>
            </a:lvl1pPr>
          </a:lstStyle>
          <a:p>
            <a:pPr>
              <a:defRPr/>
            </a:pPr>
            <a:fld id="{B2E6DFAD-AB84-DF47-92E7-4B21436D9970}" type="slidenum">
              <a:rPr lang="it-IT" altLang="it-IT"/>
              <a:pPr>
                <a:defRPr/>
              </a:pPr>
              <a:t>‹N›</a:t>
            </a:fld>
            <a:endParaRPr lang="it-IT" altLang="it-IT"/>
          </a:p>
        </p:txBody>
      </p:sp>
    </p:spTree>
    <p:extLst>
      <p:ext uri="{BB962C8B-B14F-4D97-AF65-F5344CB8AC3E}">
        <p14:creationId xmlns:p14="http://schemas.microsoft.com/office/powerpoint/2010/main" val="4097402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00838" y="444500"/>
            <a:ext cx="2128837" cy="41227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311150" y="444500"/>
            <a:ext cx="6237288" cy="41227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a:extLst>
              <a:ext uri="{FF2B5EF4-FFF2-40B4-BE49-F238E27FC236}">
                <a16:creationId xmlns:a16="http://schemas.microsoft.com/office/drawing/2014/main" id="{1EDBDD95-E4B3-A74E-B2BE-E9738297816F}"/>
              </a:ext>
            </a:extLst>
          </p:cNvPr>
          <p:cNvSpPr>
            <a:spLocks noGrp="1" noChangeArrowheads="1"/>
          </p:cNvSpPr>
          <p:nvPr>
            <p:ph type="sldNum" idx="10"/>
          </p:nvPr>
        </p:nvSpPr>
        <p:spPr>
          <a:ln/>
        </p:spPr>
        <p:txBody>
          <a:bodyPr/>
          <a:lstStyle>
            <a:lvl1pPr>
              <a:defRPr/>
            </a:lvl1pPr>
          </a:lstStyle>
          <a:p>
            <a:pPr>
              <a:defRPr/>
            </a:pPr>
            <a:fld id="{E5F58341-86A9-A54B-95FA-3637F2D7AFCC}" type="slidenum">
              <a:rPr lang="it-IT" altLang="it-IT"/>
              <a:pPr>
                <a:defRPr/>
              </a:pPr>
              <a:t>‹N›</a:t>
            </a:fld>
            <a:endParaRPr lang="it-IT" altLang="it-IT"/>
          </a:p>
        </p:txBody>
      </p:sp>
    </p:spTree>
    <p:extLst>
      <p:ext uri="{BB962C8B-B14F-4D97-AF65-F5344CB8AC3E}">
        <p14:creationId xmlns:p14="http://schemas.microsoft.com/office/powerpoint/2010/main" val="194191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282700"/>
            <a:ext cx="7886700" cy="2139950"/>
          </a:xfrm>
        </p:spPr>
        <p:txBody>
          <a:bodyPr/>
          <a:lstStyle>
            <a:lvl1pPr>
              <a:defRPr sz="6000"/>
            </a:lvl1pPr>
          </a:lstStyle>
          <a:p>
            <a:r>
              <a:rPr lang="it-IT"/>
              <a:t>Fare clic per modificare stile</a:t>
            </a:r>
          </a:p>
        </p:txBody>
      </p:sp>
      <p:sp>
        <p:nvSpPr>
          <p:cNvPr id="3" name="Segnaposto testo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2">
            <a:extLst>
              <a:ext uri="{FF2B5EF4-FFF2-40B4-BE49-F238E27FC236}">
                <a16:creationId xmlns:a16="http://schemas.microsoft.com/office/drawing/2014/main" id="{131E1C53-A405-A343-A354-8E7EEBBABAEF}"/>
              </a:ext>
            </a:extLst>
          </p:cNvPr>
          <p:cNvSpPr>
            <a:spLocks noGrp="1" noChangeArrowheads="1"/>
          </p:cNvSpPr>
          <p:nvPr>
            <p:ph type="sldNum" idx="10"/>
          </p:nvPr>
        </p:nvSpPr>
        <p:spPr>
          <a:ln/>
        </p:spPr>
        <p:txBody>
          <a:bodyPr/>
          <a:lstStyle>
            <a:lvl1pPr>
              <a:defRPr/>
            </a:lvl1pPr>
          </a:lstStyle>
          <a:p>
            <a:pPr>
              <a:defRPr/>
            </a:pPr>
            <a:fld id="{F4D1627B-D243-2945-BAF6-05A72420B824}" type="slidenum">
              <a:rPr lang="it-IT" altLang="it-IT"/>
              <a:pPr>
                <a:defRPr/>
              </a:pPr>
              <a:t>‹N›</a:t>
            </a:fld>
            <a:endParaRPr lang="it-IT" altLang="it-IT"/>
          </a:p>
        </p:txBody>
      </p:sp>
    </p:spTree>
    <p:extLst>
      <p:ext uri="{BB962C8B-B14F-4D97-AF65-F5344CB8AC3E}">
        <p14:creationId xmlns:p14="http://schemas.microsoft.com/office/powerpoint/2010/main" val="109175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203325"/>
            <a:ext cx="4037013" cy="29813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6613" y="1203325"/>
            <a:ext cx="4038600" cy="29813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2">
            <a:extLst>
              <a:ext uri="{FF2B5EF4-FFF2-40B4-BE49-F238E27FC236}">
                <a16:creationId xmlns:a16="http://schemas.microsoft.com/office/drawing/2014/main" id="{2691CF01-7A36-604A-B257-9D72C61F5487}"/>
              </a:ext>
            </a:extLst>
          </p:cNvPr>
          <p:cNvSpPr>
            <a:spLocks noGrp="1" noChangeArrowheads="1"/>
          </p:cNvSpPr>
          <p:nvPr>
            <p:ph type="sldNum" idx="10"/>
          </p:nvPr>
        </p:nvSpPr>
        <p:spPr>
          <a:ln/>
        </p:spPr>
        <p:txBody>
          <a:bodyPr/>
          <a:lstStyle>
            <a:lvl1pPr>
              <a:defRPr/>
            </a:lvl1pPr>
          </a:lstStyle>
          <a:p>
            <a:pPr>
              <a:defRPr/>
            </a:pPr>
            <a:fld id="{62E98A2D-4381-944F-98A2-195E6CD580D7}" type="slidenum">
              <a:rPr lang="it-IT" altLang="it-IT"/>
              <a:pPr>
                <a:defRPr/>
              </a:pPr>
              <a:t>‹N›</a:t>
            </a:fld>
            <a:endParaRPr lang="it-IT" altLang="it-IT"/>
          </a:p>
        </p:txBody>
      </p:sp>
    </p:spTree>
    <p:extLst>
      <p:ext uri="{BB962C8B-B14F-4D97-AF65-F5344CB8AC3E}">
        <p14:creationId xmlns:p14="http://schemas.microsoft.com/office/powerpoint/2010/main" val="362414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274638"/>
            <a:ext cx="7886700" cy="993775"/>
          </a:xfrm>
        </p:spPr>
        <p:txBody>
          <a:bodyPr/>
          <a:lstStyle/>
          <a:p>
            <a:r>
              <a:rPr lang="it-IT"/>
              <a:t>Fare clic per modificare stile</a:t>
            </a:r>
          </a:p>
        </p:txBody>
      </p:sp>
      <p:sp>
        <p:nvSpPr>
          <p:cNvPr id="3" name="Segnaposto testo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1879600"/>
            <a:ext cx="3868737" cy="27622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1879600"/>
            <a:ext cx="3887788" cy="27622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2">
            <a:extLst>
              <a:ext uri="{FF2B5EF4-FFF2-40B4-BE49-F238E27FC236}">
                <a16:creationId xmlns:a16="http://schemas.microsoft.com/office/drawing/2014/main" id="{A5285E0B-7B63-8743-A67D-F4DC13A46794}"/>
              </a:ext>
            </a:extLst>
          </p:cNvPr>
          <p:cNvSpPr>
            <a:spLocks noGrp="1" noChangeArrowheads="1"/>
          </p:cNvSpPr>
          <p:nvPr>
            <p:ph type="sldNum" idx="10"/>
          </p:nvPr>
        </p:nvSpPr>
        <p:spPr>
          <a:ln/>
        </p:spPr>
        <p:txBody>
          <a:bodyPr/>
          <a:lstStyle>
            <a:lvl1pPr>
              <a:defRPr/>
            </a:lvl1pPr>
          </a:lstStyle>
          <a:p>
            <a:pPr>
              <a:defRPr/>
            </a:pPr>
            <a:fld id="{7955053C-A874-7040-A5FF-046CC2A616DB}" type="slidenum">
              <a:rPr lang="it-IT" altLang="it-IT"/>
              <a:pPr>
                <a:defRPr/>
              </a:pPr>
              <a:t>‹N›</a:t>
            </a:fld>
            <a:endParaRPr lang="it-IT" altLang="it-IT"/>
          </a:p>
        </p:txBody>
      </p:sp>
    </p:spTree>
    <p:extLst>
      <p:ext uri="{BB962C8B-B14F-4D97-AF65-F5344CB8AC3E}">
        <p14:creationId xmlns:p14="http://schemas.microsoft.com/office/powerpoint/2010/main" val="48475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2">
            <a:extLst>
              <a:ext uri="{FF2B5EF4-FFF2-40B4-BE49-F238E27FC236}">
                <a16:creationId xmlns:a16="http://schemas.microsoft.com/office/drawing/2014/main" id="{5E7120B0-B8EF-2E45-97CA-9FF6E0106FA6}"/>
              </a:ext>
            </a:extLst>
          </p:cNvPr>
          <p:cNvSpPr>
            <a:spLocks noGrp="1" noChangeArrowheads="1"/>
          </p:cNvSpPr>
          <p:nvPr>
            <p:ph type="sldNum" idx="10"/>
          </p:nvPr>
        </p:nvSpPr>
        <p:spPr>
          <a:ln/>
        </p:spPr>
        <p:txBody>
          <a:bodyPr/>
          <a:lstStyle>
            <a:lvl1pPr>
              <a:defRPr/>
            </a:lvl1pPr>
          </a:lstStyle>
          <a:p>
            <a:pPr>
              <a:defRPr/>
            </a:pPr>
            <a:fld id="{0A270DD6-C46C-394C-981C-78E821A769D0}" type="slidenum">
              <a:rPr lang="it-IT" altLang="it-IT"/>
              <a:pPr>
                <a:defRPr/>
              </a:pPr>
              <a:t>‹N›</a:t>
            </a:fld>
            <a:endParaRPr lang="it-IT" altLang="it-IT"/>
          </a:p>
        </p:txBody>
      </p:sp>
    </p:spTree>
    <p:extLst>
      <p:ext uri="{BB962C8B-B14F-4D97-AF65-F5344CB8AC3E}">
        <p14:creationId xmlns:p14="http://schemas.microsoft.com/office/powerpoint/2010/main" val="33289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D2A82FB-65A4-644F-8D50-11C5E069826F}"/>
              </a:ext>
            </a:extLst>
          </p:cNvPr>
          <p:cNvSpPr>
            <a:spLocks noGrp="1" noChangeArrowheads="1"/>
          </p:cNvSpPr>
          <p:nvPr>
            <p:ph type="sldNum" idx="10"/>
          </p:nvPr>
        </p:nvSpPr>
        <p:spPr>
          <a:ln/>
        </p:spPr>
        <p:txBody>
          <a:bodyPr/>
          <a:lstStyle>
            <a:lvl1pPr>
              <a:defRPr/>
            </a:lvl1pPr>
          </a:lstStyle>
          <a:p>
            <a:pPr>
              <a:defRPr/>
            </a:pPr>
            <a:fld id="{9DBEF483-46B8-0042-A006-80F0549AD75C}" type="slidenum">
              <a:rPr lang="it-IT" altLang="it-IT"/>
              <a:pPr>
                <a:defRPr/>
              </a:pPr>
              <a:t>‹N›</a:t>
            </a:fld>
            <a:endParaRPr lang="it-IT" altLang="it-IT"/>
          </a:p>
        </p:txBody>
      </p:sp>
    </p:spTree>
    <p:extLst>
      <p:ext uri="{BB962C8B-B14F-4D97-AF65-F5344CB8AC3E}">
        <p14:creationId xmlns:p14="http://schemas.microsoft.com/office/powerpoint/2010/main" val="290722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342900"/>
            <a:ext cx="2949575" cy="1200150"/>
          </a:xfrm>
        </p:spPr>
        <p:txBody>
          <a:bodyPr/>
          <a:lstStyle>
            <a:lvl1pPr>
              <a:defRPr sz="3200"/>
            </a:lvl1pPr>
          </a:lstStyle>
          <a:p>
            <a:r>
              <a:rPr lang="it-IT"/>
              <a:t>Fare clic per modificare stile</a:t>
            </a:r>
          </a:p>
        </p:txBody>
      </p:sp>
      <p:sp>
        <p:nvSpPr>
          <p:cNvPr id="3" name="Segnaposto contenuto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2">
            <a:extLst>
              <a:ext uri="{FF2B5EF4-FFF2-40B4-BE49-F238E27FC236}">
                <a16:creationId xmlns:a16="http://schemas.microsoft.com/office/drawing/2014/main" id="{7FFDAF55-4317-4E48-831C-64E8FBD28B96}"/>
              </a:ext>
            </a:extLst>
          </p:cNvPr>
          <p:cNvSpPr>
            <a:spLocks noGrp="1" noChangeArrowheads="1"/>
          </p:cNvSpPr>
          <p:nvPr>
            <p:ph type="sldNum" idx="10"/>
          </p:nvPr>
        </p:nvSpPr>
        <p:spPr>
          <a:ln/>
        </p:spPr>
        <p:txBody>
          <a:bodyPr/>
          <a:lstStyle>
            <a:lvl1pPr>
              <a:defRPr/>
            </a:lvl1pPr>
          </a:lstStyle>
          <a:p>
            <a:pPr>
              <a:defRPr/>
            </a:pPr>
            <a:fld id="{F7200BFF-8C44-724E-BC0F-843D5F73F0AE}" type="slidenum">
              <a:rPr lang="it-IT" altLang="it-IT"/>
              <a:pPr>
                <a:defRPr/>
              </a:pPr>
              <a:t>‹N›</a:t>
            </a:fld>
            <a:endParaRPr lang="it-IT" altLang="it-IT"/>
          </a:p>
        </p:txBody>
      </p:sp>
    </p:spTree>
    <p:extLst>
      <p:ext uri="{BB962C8B-B14F-4D97-AF65-F5344CB8AC3E}">
        <p14:creationId xmlns:p14="http://schemas.microsoft.com/office/powerpoint/2010/main" val="206263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342900"/>
            <a:ext cx="2949575" cy="1200150"/>
          </a:xfrm>
        </p:spPr>
        <p:txBody>
          <a:bodyPr/>
          <a:lstStyle>
            <a:lvl1pPr>
              <a:defRPr sz="3200"/>
            </a:lvl1pPr>
          </a:lstStyle>
          <a:p>
            <a:r>
              <a:rPr lang="it-IT"/>
              <a:t>Fare clic per modificare stile</a:t>
            </a:r>
          </a:p>
        </p:txBody>
      </p:sp>
      <p:sp>
        <p:nvSpPr>
          <p:cNvPr id="3" name="Segnaposto immagin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2">
            <a:extLst>
              <a:ext uri="{FF2B5EF4-FFF2-40B4-BE49-F238E27FC236}">
                <a16:creationId xmlns:a16="http://schemas.microsoft.com/office/drawing/2014/main" id="{613E4A52-78A9-494D-8A86-9E8CEFA9BEB7}"/>
              </a:ext>
            </a:extLst>
          </p:cNvPr>
          <p:cNvSpPr>
            <a:spLocks noGrp="1" noChangeArrowheads="1"/>
          </p:cNvSpPr>
          <p:nvPr>
            <p:ph type="sldNum" idx="10"/>
          </p:nvPr>
        </p:nvSpPr>
        <p:spPr>
          <a:ln/>
        </p:spPr>
        <p:txBody>
          <a:bodyPr/>
          <a:lstStyle>
            <a:lvl1pPr>
              <a:defRPr/>
            </a:lvl1pPr>
          </a:lstStyle>
          <a:p>
            <a:pPr>
              <a:defRPr/>
            </a:pPr>
            <a:fld id="{717E9A55-8BBE-6B49-BB39-F72E871A7A00}" type="slidenum">
              <a:rPr lang="it-IT" altLang="it-IT"/>
              <a:pPr>
                <a:defRPr/>
              </a:pPr>
              <a:t>‹N›</a:t>
            </a:fld>
            <a:endParaRPr lang="it-IT" altLang="it-IT"/>
          </a:p>
        </p:txBody>
      </p:sp>
    </p:spTree>
    <p:extLst>
      <p:ext uri="{BB962C8B-B14F-4D97-AF65-F5344CB8AC3E}">
        <p14:creationId xmlns:p14="http://schemas.microsoft.com/office/powerpoint/2010/main" val="281394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D445A075-D779-884F-BB31-61B300D0C8C3}"/>
              </a:ext>
            </a:extLst>
          </p:cNvPr>
          <p:cNvSpPr>
            <a:spLocks noGrp="1" noChangeArrowheads="1"/>
          </p:cNvSpPr>
          <p:nvPr>
            <p:ph type="title"/>
          </p:nvPr>
        </p:nvSpPr>
        <p:spPr bwMode="auto">
          <a:xfrm>
            <a:off x="311150" y="744538"/>
            <a:ext cx="8518525"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b" anchorCtr="0" compatLnSpc="1">
            <a:prstTxWarp prst="textNoShape">
              <a:avLst/>
            </a:prstTxWarp>
          </a:bodyPr>
          <a:lstStyle/>
          <a:p>
            <a:pPr lvl="0"/>
            <a:r>
              <a:rPr lang="en-GB" altLang="it-IT"/>
              <a:t>Fate clic per modificare il formato del testo del titolo</a:t>
            </a:r>
          </a:p>
        </p:txBody>
      </p:sp>
      <p:sp>
        <p:nvSpPr>
          <p:cNvPr id="2" name="Rectangle 2">
            <a:extLst>
              <a:ext uri="{FF2B5EF4-FFF2-40B4-BE49-F238E27FC236}">
                <a16:creationId xmlns:a16="http://schemas.microsoft.com/office/drawing/2014/main" id="{D8016C9A-D98D-E543-8D1E-E09EB482FF0F}"/>
              </a:ext>
            </a:extLst>
          </p:cNvPr>
          <p:cNvSpPr>
            <a:spLocks noGrp="1" noChangeArrowheads="1"/>
          </p:cNvSpPr>
          <p:nvPr>
            <p:ph type="sldNum"/>
          </p:nvPr>
        </p:nvSpPr>
        <p:spPr bwMode="auto">
          <a:xfrm>
            <a:off x="8472488" y="4662488"/>
            <a:ext cx="546100" cy="392112"/>
          </a:xfrm>
          <a:prstGeom prst="rect">
            <a:avLst/>
          </a:prstGeom>
          <a:noFill/>
          <a:ln>
            <a:noFill/>
          </a:ln>
          <a:effectLst/>
        </p:spPr>
        <p:txBody>
          <a:bodyPr vert="horz" wrap="square" lIns="91440" tIns="91440" rIns="91440" bIns="91440" numCol="1" anchor="ctr" anchorCtr="0" compatLnSpc="1">
            <a:prstTxWarp prst="textNoShape">
              <a:avLst/>
            </a:prstTxWarp>
          </a:bodyPr>
          <a:lstStyle>
            <a:lvl1pPr algn="r" eaLnBrk="1">
              <a:buClr>
                <a:srgbClr val="000000"/>
              </a:buClr>
              <a:buSzPct val="100000"/>
              <a:buFont typeface="Times New Roman" panose="02020603050405020304" pitchFamily="18" charset="0"/>
              <a:buNone/>
              <a:defRPr sz="1400">
                <a:solidFill>
                  <a:srgbClr val="000000"/>
                </a:solidFill>
              </a:defRPr>
            </a:lvl1pPr>
          </a:lstStyle>
          <a:p>
            <a:pPr>
              <a:defRPr/>
            </a:pPr>
            <a:fld id="{1EB267C5-1964-A84B-B303-BB18CC61B1D8}" type="slidenum">
              <a:rPr lang="it-IT" altLang="it-IT"/>
              <a:pPr>
                <a:defRPr/>
              </a:pPr>
              <a:t>‹N›</a:t>
            </a:fld>
            <a:endParaRPr lang="it-IT" altLang="it-IT"/>
          </a:p>
        </p:txBody>
      </p:sp>
      <p:sp>
        <p:nvSpPr>
          <p:cNvPr id="1028" name="Rectangle 3">
            <a:extLst>
              <a:ext uri="{FF2B5EF4-FFF2-40B4-BE49-F238E27FC236}">
                <a16:creationId xmlns:a16="http://schemas.microsoft.com/office/drawing/2014/main" id="{8FB3BB68-4903-9342-80B9-464A320812C9}"/>
              </a:ext>
            </a:extLst>
          </p:cNvPr>
          <p:cNvSpPr>
            <a:spLocks noGrp="1" noChangeArrowheads="1"/>
          </p:cNvSpPr>
          <p:nvPr>
            <p:ph type="body" idx="1"/>
          </p:nvPr>
        </p:nvSpPr>
        <p:spPr bwMode="auto">
          <a:xfrm>
            <a:off x="457200" y="1203325"/>
            <a:ext cx="822801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2347"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kern="12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charset="0"/>
          <a:ea typeface="Arial" charset="0"/>
          <a:cs typeface="Arial"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charset="0"/>
          <a:ea typeface="Arial" charset="0"/>
          <a:cs typeface="Arial"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charset="0"/>
          <a:ea typeface="Arial" charset="0"/>
          <a:cs typeface="Arial"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1400">
          <a:solidFill>
            <a:srgbClr val="000000"/>
          </a:solidFill>
          <a:latin typeface="Arial" charset="0"/>
          <a:ea typeface="Arial" charset="0"/>
          <a:cs typeface="Arial"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charset="0"/>
        <a:defRPr sz="1400">
          <a:solidFill>
            <a:srgbClr val="000000"/>
          </a:solidFill>
          <a:latin typeface="Arial" charset="0"/>
          <a:ea typeface="Arial" charset="0"/>
          <a:cs typeface="Arial"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charset="0"/>
        <a:defRPr sz="1400">
          <a:solidFill>
            <a:srgbClr val="000000"/>
          </a:solidFill>
          <a:latin typeface="Arial" charset="0"/>
          <a:ea typeface="Arial" charset="0"/>
          <a:cs typeface="Arial"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charset="0"/>
        <a:defRPr sz="1400">
          <a:solidFill>
            <a:srgbClr val="000000"/>
          </a:solidFill>
          <a:latin typeface="Arial" charset="0"/>
          <a:ea typeface="Arial" charset="0"/>
          <a:cs typeface="Arial"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charset="0"/>
        <a:defRPr sz="1400">
          <a:solidFill>
            <a:srgbClr val="000000"/>
          </a:solidFill>
          <a:latin typeface="Arial" charset="0"/>
          <a:ea typeface="Arial" charset="0"/>
          <a:cs typeface="Arial"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14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14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1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14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3CF7448D-E654-7F48-A7E2-1A7D0CD4E515}"/>
              </a:ext>
            </a:extLst>
          </p:cNvPr>
          <p:cNvSpPr>
            <a:spLocks noGrp="1" noChangeArrowheads="1"/>
          </p:cNvSpPr>
          <p:nvPr>
            <p:ph type="title"/>
          </p:nvPr>
        </p:nvSpPr>
        <p:spPr bwMode="auto">
          <a:xfrm>
            <a:off x="311150" y="444500"/>
            <a:ext cx="85185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p>
            <a:pPr lvl="0"/>
            <a:r>
              <a:rPr lang="en-GB" altLang="it-IT"/>
              <a:t>Fate clic per modificare il formato del testo del titolo</a:t>
            </a:r>
          </a:p>
        </p:txBody>
      </p:sp>
      <p:sp>
        <p:nvSpPr>
          <p:cNvPr id="14339" name="Rectangle 2">
            <a:extLst>
              <a:ext uri="{FF2B5EF4-FFF2-40B4-BE49-F238E27FC236}">
                <a16:creationId xmlns:a16="http://schemas.microsoft.com/office/drawing/2014/main" id="{B204572B-4705-2C45-83B0-C608634CC30F}"/>
              </a:ext>
            </a:extLst>
          </p:cNvPr>
          <p:cNvSpPr>
            <a:spLocks noGrp="1" noChangeArrowheads="1"/>
          </p:cNvSpPr>
          <p:nvPr>
            <p:ph type="body" idx="1"/>
          </p:nvPr>
        </p:nvSpPr>
        <p:spPr bwMode="auto">
          <a:xfrm>
            <a:off x="311150" y="1152525"/>
            <a:ext cx="85185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051" name="Rectangle 3">
            <a:extLst>
              <a:ext uri="{FF2B5EF4-FFF2-40B4-BE49-F238E27FC236}">
                <a16:creationId xmlns:a16="http://schemas.microsoft.com/office/drawing/2014/main" id="{2DFBC3CE-1145-AB4C-81DD-EC9E67DC38E7}"/>
              </a:ext>
            </a:extLst>
          </p:cNvPr>
          <p:cNvSpPr>
            <a:spLocks noGrp="1" noChangeArrowheads="1"/>
          </p:cNvSpPr>
          <p:nvPr>
            <p:ph type="sldNum"/>
          </p:nvPr>
        </p:nvSpPr>
        <p:spPr bwMode="auto">
          <a:xfrm>
            <a:off x="8472488" y="4662488"/>
            <a:ext cx="546100" cy="392112"/>
          </a:xfrm>
          <a:prstGeom prst="rect">
            <a:avLst/>
          </a:prstGeom>
          <a:noFill/>
          <a:ln>
            <a:noFill/>
          </a:ln>
          <a:effectLst/>
        </p:spPr>
        <p:txBody>
          <a:bodyPr vert="horz" wrap="square" lIns="91440" tIns="91440" rIns="91440" bIns="91440" numCol="1" anchor="ctr" anchorCtr="0" compatLnSpc="1">
            <a:prstTxWarp prst="textNoShape">
              <a:avLst/>
            </a:prstTxWarp>
          </a:bodyPr>
          <a:lstStyle>
            <a:lvl1pPr algn="r" eaLnBrk="1">
              <a:buClr>
                <a:srgbClr val="000000"/>
              </a:buClr>
              <a:buSzPct val="100000"/>
              <a:buFont typeface="Times New Roman" panose="02020603050405020304" pitchFamily="18" charset="0"/>
              <a:buNone/>
              <a:defRPr sz="1400">
                <a:solidFill>
                  <a:srgbClr val="000000"/>
                </a:solidFill>
              </a:defRPr>
            </a:lvl1pPr>
          </a:lstStyle>
          <a:p>
            <a:pPr>
              <a:defRPr/>
            </a:pPr>
            <a:fld id="{8041D123-CA5B-DC45-AC6D-DFBB1A195FFB}"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PingFang SC" charset="-122"/>
          <a:cs typeface="PingFang SC"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PingFang SC" charset="-122"/>
          <a:cs typeface="PingFang SC"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PingFang SC" charset="-122"/>
          <a:cs typeface="PingFang SC"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PingFang SC" charset="-122"/>
          <a:cs typeface="PingFang SC"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PingFang SC" charset="-122"/>
          <a:cs typeface="PingFang SC"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PingFang SC" charset="-122"/>
          <a:cs typeface="PingFang SC"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PingFang SC" charset="-122"/>
          <a:cs typeface="PingFang SC"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PingFang SC" charset="-122"/>
          <a:cs typeface="PingFang SC" charset="-122"/>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kern="1200">
          <a:solidFill>
            <a:srgbClr val="000000"/>
          </a:solidFill>
          <a:latin typeface="+mn-lt"/>
          <a:ea typeface="PingFang SC" panose="020B0400000000000000" pitchFamily="34" charset="-122"/>
          <a:cs typeface="Arial" charset="0"/>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kern="1200">
          <a:solidFill>
            <a:srgbClr val="000000"/>
          </a:solidFill>
          <a:latin typeface="+mn-lt"/>
          <a:ea typeface="PingFang SC" panose="020B0400000000000000" pitchFamily="34" charset="-122"/>
          <a:cs typeface="Arial" charset="0"/>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kern="1200">
          <a:solidFill>
            <a:srgbClr val="000000"/>
          </a:solidFill>
          <a:latin typeface="+mn-lt"/>
          <a:ea typeface="PingFang SC" panose="020B0400000000000000" pitchFamily="34" charset="-122"/>
          <a:cs typeface="Arial" charset="0"/>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PingFang SC" panose="020B0400000000000000" pitchFamily="34" charset="-122"/>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a:extLst>
              <a:ext uri="{FF2B5EF4-FFF2-40B4-BE49-F238E27FC236}">
                <a16:creationId xmlns:a16="http://schemas.microsoft.com/office/drawing/2014/main" id="{48959A1E-EC48-CC49-9FEB-E5E6E8F7E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863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Freeform 2">
            <a:extLst>
              <a:ext uri="{FF2B5EF4-FFF2-40B4-BE49-F238E27FC236}">
                <a16:creationId xmlns:a16="http://schemas.microsoft.com/office/drawing/2014/main" id="{34D442A1-52D2-1D4D-8A39-2147959FD02F}"/>
              </a:ext>
            </a:extLst>
          </p:cNvPr>
          <p:cNvSpPr>
            <a:spLocks/>
          </p:cNvSpPr>
          <p:nvPr/>
        </p:nvSpPr>
        <p:spPr bwMode="auto">
          <a:xfrm>
            <a:off x="2576513" y="0"/>
            <a:ext cx="6578600" cy="5180013"/>
          </a:xfrm>
          <a:custGeom>
            <a:avLst/>
            <a:gdLst>
              <a:gd name="T0" fmla="*/ 528127747 w 18276"/>
              <a:gd name="T1" fmla="*/ 932332496 h 14388"/>
              <a:gd name="T2" fmla="*/ 129585 w 18276"/>
              <a:gd name="T3" fmla="*/ 0 h 14388"/>
              <a:gd name="T4" fmla="*/ 2147483646 w 18276"/>
              <a:gd name="T5" fmla="*/ 0 h 14388"/>
              <a:gd name="T6" fmla="*/ 2147483646 w 18276"/>
              <a:gd name="T7" fmla="*/ 1864794959 h 14388"/>
              <a:gd name="T8" fmla="*/ 0 w 18276"/>
              <a:gd name="T9" fmla="*/ 1864794959 h 14388"/>
              <a:gd name="T10" fmla="*/ 528127747 w 18276"/>
              <a:gd name="T11" fmla="*/ 932332496 h 143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276" h="14388">
                <a:moveTo>
                  <a:pt x="4076" y="7193"/>
                </a:moveTo>
                <a:lnTo>
                  <a:pt x="1" y="0"/>
                </a:lnTo>
                <a:lnTo>
                  <a:pt x="18275" y="0"/>
                </a:lnTo>
                <a:lnTo>
                  <a:pt x="18275" y="14387"/>
                </a:lnTo>
                <a:lnTo>
                  <a:pt x="0" y="14387"/>
                </a:lnTo>
                <a:lnTo>
                  <a:pt x="4076" y="7193"/>
                </a:lnTo>
              </a:path>
            </a:pathLst>
          </a:custGeom>
          <a:blipFill dpi="0" rotWithShape="0">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dirty="0"/>
          </a:p>
        </p:txBody>
      </p:sp>
      <p:sp>
        <p:nvSpPr>
          <p:cNvPr id="27651" name="Rectangle 4">
            <a:extLst>
              <a:ext uri="{FF2B5EF4-FFF2-40B4-BE49-F238E27FC236}">
                <a16:creationId xmlns:a16="http://schemas.microsoft.com/office/drawing/2014/main" id="{CA13C176-6CDE-8D4E-84AD-7FC619B6A1F4}"/>
              </a:ext>
            </a:extLst>
          </p:cNvPr>
          <p:cNvSpPr>
            <a:spLocks noChangeArrowheads="1"/>
          </p:cNvSpPr>
          <p:nvPr/>
        </p:nvSpPr>
        <p:spPr bwMode="auto">
          <a:xfrm rot="10800000" flipH="1">
            <a:off x="8601075" y="3924300"/>
            <a:ext cx="36513" cy="1944688"/>
          </a:xfrm>
          <a:prstGeom prst="rect">
            <a:avLst/>
          </a:prstGeom>
          <a:solidFill>
            <a:srgbClr val="FF9900"/>
          </a:solidFill>
          <a:ln w="36000">
            <a:solidFill>
              <a:srgbClr val="FF99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dirty="0"/>
          </a:p>
        </p:txBody>
      </p:sp>
      <p:sp>
        <p:nvSpPr>
          <p:cNvPr id="27652" name="Text Box 5">
            <a:extLst>
              <a:ext uri="{FF2B5EF4-FFF2-40B4-BE49-F238E27FC236}">
                <a16:creationId xmlns:a16="http://schemas.microsoft.com/office/drawing/2014/main" id="{E04EA335-B749-B443-844C-AD853E78B1DF}"/>
              </a:ext>
            </a:extLst>
          </p:cNvPr>
          <p:cNvSpPr txBox="1">
            <a:spLocks noChangeArrowheads="1"/>
          </p:cNvSpPr>
          <p:nvPr/>
        </p:nvSpPr>
        <p:spPr bwMode="auto">
          <a:xfrm>
            <a:off x="4248150" y="3852863"/>
            <a:ext cx="4211638"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64404"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cs typeface="Arial" panose="020B0604020202020204" pitchFamily="34" charset="0"/>
              </a:defRPr>
            </a:lvl9pPr>
          </a:lstStyle>
          <a:p>
            <a:pPr algn="r" eaLnBrk="1">
              <a:spcAft>
                <a:spcPct val="0"/>
              </a:spcAft>
            </a:pPr>
            <a:endParaRPr lang="it-IT" altLang="it-IT" sz="2200" dirty="0">
              <a:solidFill>
                <a:srgbClr val="FFFFFF"/>
              </a:solidFill>
            </a:endParaRPr>
          </a:p>
          <a:p>
            <a:pPr eaLnBrk="1">
              <a:spcAft>
                <a:spcPct val="0"/>
              </a:spcAft>
            </a:pPr>
            <a:endParaRPr lang="it-IT" altLang="it-IT" sz="2200" dirty="0">
              <a:solidFill>
                <a:srgbClr val="FFFFFF"/>
              </a:solidFill>
            </a:endParaRPr>
          </a:p>
        </p:txBody>
      </p:sp>
      <p:sp>
        <p:nvSpPr>
          <p:cNvPr id="27653" name="Text Box 6">
            <a:extLst>
              <a:ext uri="{FF2B5EF4-FFF2-40B4-BE49-F238E27FC236}">
                <a16:creationId xmlns:a16="http://schemas.microsoft.com/office/drawing/2014/main" id="{103C9C39-3CD4-134E-B626-A5E1D5C882F6}"/>
              </a:ext>
            </a:extLst>
          </p:cNvPr>
          <p:cNvSpPr txBox="1">
            <a:spLocks noChangeArrowheads="1"/>
          </p:cNvSpPr>
          <p:nvPr/>
        </p:nvSpPr>
        <p:spPr bwMode="auto">
          <a:xfrm>
            <a:off x="1134269" y="1085056"/>
            <a:ext cx="6875462"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87336" rIns="90000" bIns="4500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cs typeface="Arial" panose="020B0604020202020204" pitchFamily="34" charset="0"/>
              </a:defRPr>
            </a:lvl9pPr>
          </a:lstStyle>
          <a:p>
            <a:pPr algn="r" eaLnBrk="1">
              <a:spcAft>
                <a:spcPct val="0"/>
              </a:spcAft>
            </a:pPr>
            <a:r>
              <a:rPr lang="it-IT" altLang="it-IT" sz="3600" b="1" dirty="0">
                <a:solidFill>
                  <a:srgbClr val="FFC000"/>
                </a:solidFill>
              </a:rPr>
              <a:t>Progetto LIFE CO2PES&amp;PEF:</a:t>
            </a:r>
          </a:p>
          <a:p>
            <a:pPr algn="r" eaLnBrk="1">
              <a:spcAft>
                <a:spcPct val="0"/>
              </a:spcAft>
            </a:pPr>
            <a:r>
              <a:rPr lang="it-IT" altLang="it-IT" sz="3600" b="1" dirty="0">
                <a:solidFill>
                  <a:srgbClr val="FFC000"/>
                </a:solidFill>
              </a:rPr>
              <a:t>Lo standard del Progetto, la finanza sostenibile e gli </a:t>
            </a:r>
            <a:r>
              <a:rPr lang="it-IT" altLang="it-IT" sz="3600" b="1" dirty="0" err="1">
                <a:solidFill>
                  <a:srgbClr val="FFC000"/>
                </a:solidFill>
              </a:rPr>
              <a:t>asessment</a:t>
            </a:r>
            <a:r>
              <a:rPr lang="it-IT" altLang="it-IT" sz="3600" b="1" dirty="0">
                <a:solidFill>
                  <a:srgbClr val="FFC000"/>
                </a:solidFill>
              </a:rPr>
              <a:t> ESG</a:t>
            </a:r>
          </a:p>
          <a:p>
            <a:pPr algn="r" eaLnBrk="1">
              <a:spcAft>
                <a:spcPct val="0"/>
              </a:spcAft>
            </a:pPr>
            <a:endParaRPr lang="it-IT" altLang="it-IT" sz="4000" b="1" dirty="0">
              <a:solidFill>
                <a:srgbClr val="FFC000"/>
              </a:solidFill>
            </a:endParaRPr>
          </a:p>
          <a:p>
            <a:pPr algn="r" eaLnBrk="1">
              <a:spcAft>
                <a:spcPct val="0"/>
              </a:spcAft>
            </a:pPr>
            <a:r>
              <a:rPr lang="it-IT" altLang="it-IT" sz="2400" b="1" dirty="0">
                <a:solidFill>
                  <a:srgbClr val="FFC000"/>
                </a:solidFill>
              </a:rPr>
              <a:t>Nicola Fabbri – Senior Consultant Ergo – Spin off Scuola Sant’Anna di Pisa</a:t>
            </a:r>
          </a:p>
          <a:p>
            <a:pPr algn="r" eaLnBrk="1">
              <a:spcAft>
                <a:spcPct val="0"/>
              </a:spcAft>
            </a:pPr>
            <a:r>
              <a:rPr lang="it-IT" altLang="it-IT" sz="2400" b="1" dirty="0">
                <a:solidFill>
                  <a:srgbClr val="FFC000"/>
                </a:solidFill>
              </a:rPr>
              <a:t>Evento finale Ecomondo – 8 novembre 2023</a:t>
            </a:r>
          </a:p>
          <a:p>
            <a:pPr eaLnBrk="1">
              <a:lnSpc>
                <a:spcPct val="100000"/>
              </a:lnSpc>
              <a:spcAft>
                <a:spcPct val="0"/>
              </a:spcAft>
            </a:pPr>
            <a:endParaRPr lang="it-IT" altLang="it-IT" sz="5000" dirty="0">
              <a:solidFill>
                <a:srgbClr val="FFC000"/>
              </a:solidFill>
              <a:latin typeface="Lato Black" panose="020F0502020204030203" pitchFamily="34" charset="77"/>
            </a:endParaRPr>
          </a:p>
        </p:txBody>
      </p:sp>
      <p:pic>
        <p:nvPicPr>
          <p:cNvPr id="7" name="Immagine 6" descr="Immagine che contiene testo&#10;&#10;Descrizione generata automaticamente">
            <a:extLst>
              <a:ext uri="{FF2B5EF4-FFF2-40B4-BE49-F238E27FC236}">
                <a16:creationId xmlns:a16="http://schemas.microsoft.com/office/drawing/2014/main" id="{505DF320-0924-944B-9F21-5C3451D0573D}"/>
              </a:ext>
            </a:extLst>
          </p:cNvPr>
          <p:cNvPicPr>
            <a:picLocks noChangeAspect="1"/>
          </p:cNvPicPr>
          <p:nvPr/>
        </p:nvPicPr>
        <p:blipFill>
          <a:blip r:embed="rId5"/>
          <a:stretch>
            <a:fillRect/>
          </a:stretch>
        </p:blipFill>
        <p:spPr>
          <a:xfrm>
            <a:off x="6466692" y="246603"/>
            <a:ext cx="2209764" cy="680497"/>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Immagine 2">
            <a:extLst>
              <a:ext uri="{FF2B5EF4-FFF2-40B4-BE49-F238E27FC236}">
                <a16:creationId xmlns:a16="http://schemas.microsoft.com/office/drawing/2014/main" id="{F9401E78-45C3-D74B-8BA5-31FFF00536D5}"/>
              </a:ext>
            </a:extLst>
          </p:cNvPr>
          <p:cNvPicPr>
            <a:picLocks noChangeAspect="1" noChangeArrowheads="1"/>
          </p:cNvPicPr>
          <p:nvPr/>
        </p:nvPicPr>
        <p:blipFill>
          <a:blip r:embed="rId3">
            <a:alphaModFix amt="26000"/>
            <a:extLst>
              <a:ext uri="{28A0092B-C50C-407E-A947-70E740481C1C}">
                <a14:useLocalDpi xmlns:a14="http://schemas.microsoft.com/office/drawing/2010/main" val="0"/>
              </a:ext>
            </a:extLst>
          </a:blip>
          <a:srcRect r="44466"/>
          <a:stretch>
            <a:fillRect/>
          </a:stretch>
        </p:blipFill>
        <p:spPr bwMode="auto">
          <a:xfrm>
            <a:off x="6253163" y="0"/>
            <a:ext cx="28908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 name="Rectangle 3">
            <a:extLst>
              <a:ext uri="{FF2B5EF4-FFF2-40B4-BE49-F238E27FC236}">
                <a16:creationId xmlns:a16="http://schemas.microsoft.com/office/drawing/2014/main" id="{3036802B-F9B3-3247-B8C0-EC563ABC611B}"/>
              </a:ext>
            </a:extLst>
          </p:cNvPr>
          <p:cNvSpPr>
            <a:spLocks noChangeArrowheads="1"/>
          </p:cNvSpPr>
          <p:nvPr/>
        </p:nvSpPr>
        <p:spPr bwMode="auto">
          <a:xfrm>
            <a:off x="323530" y="242091"/>
            <a:ext cx="807898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75"/>
              </a:spcBef>
              <a:spcAft>
                <a:spcPct val="0"/>
              </a:spcAft>
            </a:pPr>
            <a:r>
              <a:rPr lang="it-IT" altLang="it-IT" sz="2800" b="1" dirty="0">
                <a:solidFill>
                  <a:srgbClr val="1C1C1C"/>
                </a:solidFill>
              </a:rPr>
              <a:t>Azioni da fare per validare lo standard</a:t>
            </a:r>
            <a:endParaRPr lang="it-IT" altLang="it-IT" sz="2800" dirty="0"/>
          </a:p>
        </p:txBody>
      </p:sp>
      <p:sp>
        <p:nvSpPr>
          <p:cNvPr id="33794" name="Rectangle 4">
            <a:extLst>
              <a:ext uri="{FF2B5EF4-FFF2-40B4-BE49-F238E27FC236}">
                <a16:creationId xmlns:a16="http://schemas.microsoft.com/office/drawing/2014/main" id="{2B2CE5DD-9A04-A643-A3F3-5487A248CFD9}"/>
              </a:ext>
            </a:extLst>
          </p:cNvPr>
          <p:cNvSpPr>
            <a:spLocks noChangeArrowheads="1"/>
          </p:cNvSpPr>
          <p:nvPr/>
        </p:nvSpPr>
        <p:spPr bwMode="auto">
          <a:xfrm>
            <a:off x="251520" y="841293"/>
            <a:ext cx="8403054" cy="342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algn="just">
              <a:lnSpc>
                <a:spcPct val="107000"/>
              </a:lnSpc>
              <a:spcAft>
                <a:spcPts val="800"/>
              </a:spcAft>
            </a:pPr>
            <a:r>
              <a:rPr lang="it-IT" sz="1800" dirty="0">
                <a:effectLst/>
                <a:latin typeface="Calibri" panose="020F0502020204030204" pitchFamily="34" charset="0"/>
                <a:ea typeface="Calibri" panose="020F0502020204030204" pitchFamily="34" charset="0"/>
              </a:rPr>
              <a:t>E’ in corso una intensa attività di «Networking» per effettuare il riconoscimento. Tra l’altro si prenderà contatto a breve con:</a:t>
            </a:r>
          </a:p>
          <a:p>
            <a:pPr marL="342900" lvl="0" indent="-342900" algn="just">
              <a:lnSpc>
                <a:spcPct val="107000"/>
              </a:lnSpc>
              <a:buFont typeface="+mj-lt"/>
              <a:buAutoNum type="alphaUcPeriod"/>
            </a:pPr>
            <a:r>
              <a:rPr lang="it-IT" sz="1800" dirty="0">
                <a:solidFill>
                  <a:srgbClr val="00B050"/>
                </a:solidFill>
                <a:effectLst/>
                <a:latin typeface="Calibri" panose="020F0502020204030204" pitchFamily="34" charset="0"/>
                <a:ea typeface="Calibri" panose="020F0502020204030204" pitchFamily="34" charset="0"/>
              </a:rPr>
              <a:t>il TEG (Gruppo di Esperti Tecnici che sovraintendono l’applicazione e la revisione della tassonomia);</a:t>
            </a:r>
          </a:p>
          <a:p>
            <a:pPr marL="342900" lvl="0" indent="-342900" algn="just">
              <a:lnSpc>
                <a:spcPct val="107000"/>
              </a:lnSpc>
              <a:spcAft>
                <a:spcPts val="800"/>
              </a:spcAft>
              <a:buFont typeface="+mj-lt"/>
              <a:buAutoNum type="alphaUcPeriod"/>
            </a:pPr>
            <a:r>
              <a:rPr lang="it-IT" sz="1800" dirty="0">
                <a:solidFill>
                  <a:srgbClr val="00B050"/>
                </a:solidFill>
                <a:effectLst/>
                <a:latin typeface="Calibri" panose="020F0502020204030204" pitchFamily="34" charset="0"/>
                <a:ea typeface="Calibri" panose="020F0502020204030204" pitchFamily="34" charset="0"/>
              </a:rPr>
              <a:t>qualora si abbia parere positivo, va comunque fatta richiesta all’ESMA per valutare come l’applicazione dello standard possa entrare negli audit sui </a:t>
            </a:r>
            <a:r>
              <a:rPr lang="it-IT" sz="1800" dirty="0" err="1">
                <a:solidFill>
                  <a:srgbClr val="00B050"/>
                </a:solidFill>
                <a:effectLst/>
                <a:latin typeface="Calibri" panose="020F0502020204030204" pitchFamily="34" charset="0"/>
                <a:ea typeface="Calibri" panose="020F0502020204030204" pitchFamily="34" charset="0"/>
              </a:rPr>
              <a:t>EuGB</a:t>
            </a:r>
            <a:r>
              <a:rPr lang="it-IT" sz="1800" dirty="0">
                <a:solidFill>
                  <a:srgbClr val="00B050"/>
                </a:solidFill>
                <a:effectLst/>
                <a:latin typeface="Calibri" panose="020F0502020204030204" pitchFamily="34" charset="0"/>
                <a:ea typeface="Calibri" panose="020F0502020204030204" pitchFamily="34" charset="0"/>
              </a:rPr>
              <a:t> da parte di soggetti terzi</a:t>
            </a:r>
            <a:r>
              <a:rPr lang="it-IT" sz="1800" dirty="0">
                <a:effectLst/>
                <a:latin typeface="Calibri" panose="020F0502020204030204" pitchFamily="34" charset="0"/>
                <a:ea typeface="Calibri" panose="020F0502020204030204" pitchFamily="34" charset="0"/>
              </a:rPr>
              <a:t>. </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Calibri" panose="020F0502020204030204" pitchFamily="34" charset="0"/>
              </a:rPr>
              <a:t> </a:t>
            </a:r>
            <a:endParaRPr lang="it-IT" sz="1800" dirty="0">
              <a:effectLst/>
              <a:latin typeface="Calibri" panose="020F0502020204030204" pitchFamily="34" charset="0"/>
              <a:ea typeface="Calibri" panose="020F0502020204030204" pitchFamily="34" charset="0"/>
            </a:endParaRPr>
          </a:p>
          <a:p>
            <a:r>
              <a:rPr lang="it-IT" sz="1800" dirty="0">
                <a:effectLst/>
                <a:latin typeface="Calibri" panose="020F0502020204030204" pitchFamily="34" charset="0"/>
                <a:ea typeface="Calibri" panose="020F0502020204030204" pitchFamily="34" charset="0"/>
              </a:rPr>
              <a:t>In parallelo si vuole contattare alcuni dei più importanti organismi internazionali sulla sostenibilità come: </a:t>
            </a:r>
            <a:r>
              <a:rPr lang="it-IT" sz="1800" b="1" dirty="0">
                <a:effectLst/>
                <a:latin typeface="Calibri" panose="020F0502020204030204" pitchFamily="34" charset="0"/>
                <a:ea typeface="Calibri" panose="020F0502020204030204" pitchFamily="34" charset="0"/>
              </a:rPr>
              <a:t>GRI</a:t>
            </a:r>
            <a:r>
              <a:rPr lang="it-IT" sz="1800" dirty="0">
                <a:effectLst/>
                <a:latin typeface="Calibri" panose="020F0502020204030204" pitchFamily="34" charset="0"/>
                <a:ea typeface="Calibri" panose="020F0502020204030204" pitchFamily="34" charset="0"/>
              </a:rPr>
              <a:t> e </a:t>
            </a:r>
            <a:r>
              <a:rPr lang="it-IT" sz="1800" b="1" dirty="0">
                <a:effectLst/>
                <a:latin typeface="Calibri" panose="020F0502020204030204" pitchFamily="34" charset="0"/>
                <a:ea typeface="Calibri" panose="020F0502020204030204" pitchFamily="34" charset="0"/>
              </a:rPr>
              <a:t>CDP</a:t>
            </a:r>
            <a:r>
              <a:rPr lang="it-IT" sz="180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Science </a:t>
            </a:r>
            <a:r>
              <a:rPr lang="it-IT" sz="1800" b="1" dirty="0" err="1">
                <a:effectLst/>
                <a:latin typeface="Calibri" panose="020F0502020204030204" pitchFamily="34" charset="0"/>
                <a:ea typeface="Calibri" panose="020F0502020204030204" pitchFamily="34" charset="0"/>
              </a:rPr>
              <a:t>Based</a:t>
            </a:r>
            <a:r>
              <a:rPr lang="it-IT" sz="1800" b="1" dirty="0">
                <a:effectLst/>
                <a:latin typeface="Calibri" panose="020F0502020204030204" pitchFamily="34" charset="0"/>
                <a:ea typeface="Calibri" panose="020F0502020204030204" pitchFamily="34" charset="0"/>
              </a:rPr>
              <a:t> Target </a:t>
            </a:r>
            <a:r>
              <a:rPr lang="it-IT" sz="1800" dirty="0">
                <a:effectLst/>
                <a:latin typeface="Calibri" panose="020F0502020204030204" pitchFamily="34" charset="0"/>
                <a:ea typeface="Calibri" panose="020F0502020204030204" pitchFamily="34" charset="0"/>
              </a:rPr>
              <a:t>e </a:t>
            </a:r>
            <a:r>
              <a:rPr lang="it-IT" sz="1800" b="1" dirty="0">
                <a:effectLst/>
                <a:latin typeface="Calibri" panose="020F0502020204030204" pitchFamily="34" charset="0"/>
                <a:ea typeface="Calibri" panose="020F0502020204030204" pitchFamily="34" charset="0"/>
              </a:rPr>
              <a:t>GHG </a:t>
            </a:r>
            <a:r>
              <a:rPr lang="it-IT" sz="1800" b="1" dirty="0" err="1">
                <a:effectLst/>
                <a:latin typeface="Calibri" panose="020F0502020204030204" pitchFamily="34" charset="0"/>
                <a:ea typeface="Calibri" panose="020F0502020204030204" pitchFamily="34" charset="0"/>
              </a:rPr>
              <a:t>Protocol</a:t>
            </a:r>
            <a:r>
              <a:rPr lang="it-IT" sz="1800" dirty="0">
                <a:effectLst/>
                <a:latin typeface="Calibri" panose="020F0502020204030204" pitchFamily="34" charset="0"/>
                <a:ea typeface="Calibri" panose="020F0502020204030204" pitchFamily="34" charset="0"/>
              </a:rPr>
              <a:t>, nonché </a:t>
            </a:r>
            <a:r>
              <a:rPr lang="it-IT" sz="1800" b="1" dirty="0">
                <a:effectLst/>
                <a:latin typeface="Calibri" panose="020F0502020204030204" pitchFamily="34" charset="0"/>
                <a:ea typeface="Calibri" panose="020F0502020204030204" pitchFamily="34" charset="0"/>
              </a:rPr>
              <a:t>EFRAG</a:t>
            </a:r>
            <a:r>
              <a:rPr lang="it-IT" sz="1800" dirty="0">
                <a:effectLst/>
                <a:latin typeface="Calibri" panose="020F0502020204030204" pitchFamily="34" charset="0"/>
                <a:ea typeface="Calibri" panose="020F0502020204030204" pitchFamily="34" charset="0"/>
              </a:rPr>
              <a:t>.</a:t>
            </a:r>
            <a:endParaRPr lang="it-IT" sz="1600" dirty="0">
              <a:solidFill>
                <a:srgbClr val="00B050"/>
              </a:solidFill>
              <a:effectLst/>
              <a:latin typeface="Calibri" panose="020F0502020204030204" pitchFamily="34" charset="0"/>
              <a:ea typeface="Calibri" panose="020F0502020204030204" pitchFamily="34" charset="0"/>
            </a:endParaRPr>
          </a:p>
          <a:p>
            <a:pPr eaLnBrk="1">
              <a:lnSpc>
                <a:spcPct val="150000"/>
              </a:lnSpc>
              <a:spcAft>
                <a:spcPct val="0"/>
              </a:spcAft>
            </a:pPr>
            <a:r>
              <a:rPr lang="it-IT" altLang="it-IT" dirty="0"/>
              <a:t> </a:t>
            </a:r>
          </a:p>
          <a:p>
            <a:pPr eaLnBrk="1">
              <a:lnSpc>
                <a:spcPct val="100000"/>
              </a:lnSpc>
              <a:spcAft>
                <a:spcPct val="0"/>
              </a:spcAft>
            </a:pPr>
            <a:endParaRPr lang="it-IT" altLang="it-IT" sz="1000" dirty="0"/>
          </a:p>
          <a:p>
            <a:pPr eaLnBrk="1">
              <a:lnSpc>
                <a:spcPct val="100000"/>
              </a:lnSpc>
              <a:spcAft>
                <a:spcPct val="0"/>
              </a:spcAft>
            </a:pPr>
            <a:endParaRPr lang="it-IT" altLang="it-IT" sz="1000" dirty="0"/>
          </a:p>
        </p:txBody>
      </p:sp>
      <p:sp>
        <p:nvSpPr>
          <p:cNvPr id="33795" name="Rectangle 5">
            <a:extLst>
              <a:ext uri="{FF2B5EF4-FFF2-40B4-BE49-F238E27FC236}">
                <a16:creationId xmlns:a16="http://schemas.microsoft.com/office/drawing/2014/main" id="{577C070E-20D1-C543-8D24-5445FB490DAA}"/>
              </a:ext>
            </a:extLst>
          </p:cNvPr>
          <p:cNvSpPr>
            <a:spLocks noChangeArrowheads="1"/>
          </p:cNvSpPr>
          <p:nvPr/>
        </p:nvSpPr>
        <p:spPr bwMode="auto">
          <a:xfrm rot="5400000" flipH="1">
            <a:off x="939311" y="-189352"/>
            <a:ext cx="36513" cy="1944688"/>
          </a:xfrm>
          <a:prstGeom prst="rect">
            <a:avLst/>
          </a:prstGeom>
          <a:solidFill>
            <a:srgbClr val="FF9900"/>
          </a:solidFill>
          <a:ln w="9525">
            <a:solidFill>
              <a:srgbClr val="FF99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3800" name="Text Box 6">
            <a:extLst>
              <a:ext uri="{FF2B5EF4-FFF2-40B4-BE49-F238E27FC236}">
                <a16:creationId xmlns:a16="http://schemas.microsoft.com/office/drawing/2014/main" id="{0327072F-6D85-9641-AF0E-EFD0A1B1F59B}"/>
              </a:ext>
            </a:extLst>
          </p:cNvPr>
          <p:cNvSpPr txBox="1">
            <a:spLocks noChangeArrowheads="1"/>
          </p:cNvSpPr>
          <p:nvPr/>
        </p:nvSpPr>
        <p:spPr bwMode="auto">
          <a:xfrm>
            <a:off x="8467725" y="4787900"/>
            <a:ext cx="676275"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02" rIns="90000" bIns="45000"/>
          <a:lstStyle/>
          <a:p>
            <a:pPr eaLnBrk="1">
              <a:lnSpc>
                <a:spcPct val="93000"/>
              </a:lnSpc>
              <a:buClr>
                <a:srgbClr val="000000"/>
              </a:buClr>
              <a:buSzPct val="100000"/>
              <a:buFont typeface="Times New Roman" panose="02020603050405020304" pitchFamily="18" charset="0"/>
              <a:buNone/>
            </a:pPr>
            <a:r>
              <a:rPr lang="it-IT" altLang="it-IT" sz="900"/>
              <a:t>pag. </a:t>
            </a:r>
            <a:fld id="{99611103-3250-5949-BC67-B38018404DAA}" type="slidenum">
              <a:rPr lang="it-IT" altLang="it-IT" sz="900" b="1"/>
              <a:pPr eaLnBrk="1">
                <a:lnSpc>
                  <a:spcPct val="93000"/>
                </a:lnSpc>
                <a:buClr>
                  <a:srgbClr val="000000"/>
                </a:buClr>
                <a:buSzPct val="100000"/>
                <a:buFont typeface="Times New Roman" panose="02020603050405020304" pitchFamily="18" charset="0"/>
                <a:buNone/>
              </a:pPr>
              <a:t>10</a:t>
            </a:fld>
            <a:endParaRPr lang="it-IT" altLang="it-IT" sz="900" b="1"/>
          </a:p>
        </p:txBody>
      </p:sp>
      <p:pic>
        <p:nvPicPr>
          <p:cNvPr id="12" name="Immagine 11" descr="Immagine che contiene testo&#10;&#10;Descrizione generata automaticamente">
            <a:extLst>
              <a:ext uri="{FF2B5EF4-FFF2-40B4-BE49-F238E27FC236}">
                <a16:creationId xmlns:a16="http://schemas.microsoft.com/office/drawing/2014/main" id="{CAFEED2C-63F0-D24F-9E83-5382154AD3DD}"/>
              </a:ext>
            </a:extLst>
          </p:cNvPr>
          <p:cNvPicPr>
            <a:picLocks noChangeAspect="1"/>
          </p:cNvPicPr>
          <p:nvPr/>
        </p:nvPicPr>
        <p:blipFill>
          <a:blip r:embed="rId4"/>
          <a:stretch>
            <a:fillRect/>
          </a:stretch>
        </p:blipFill>
        <p:spPr>
          <a:xfrm>
            <a:off x="345410" y="4616835"/>
            <a:ext cx="1110992" cy="342130"/>
          </a:xfrm>
          <a:prstGeom prst="rect">
            <a:avLst/>
          </a:prstGeom>
        </p:spPr>
      </p:pic>
    </p:spTree>
    <p:extLst>
      <p:ext uri="{BB962C8B-B14F-4D97-AF65-F5344CB8AC3E}">
        <p14:creationId xmlns:p14="http://schemas.microsoft.com/office/powerpoint/2010/main" val="31021703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Immagine 2">
            <a:extLst>
              <a:ext uri="{FF2B5EF4-FFF2-40B4-BE49-F238E27FC236}">
                <a16:creationId xmlns:a16="http://schemas.microsoft.com/office/drawing/2014/main" id="{F9401E78-45C3-D74B-8BA5-31FFF00536D5}"/>
              </a:ext>
            </a:extLst>
          </p:cNvPr>
          <p:cNvPicPr>
            <a:picLocks noChangeAspect="1" noChangeArrowheads="1"/>
          </p:cNvPicPr>
          <p:nvPr/>
        </p:nvPicPr>
        <p:blipFill>
          <a:blip r:embed="rId3">
            <a:alphaModFix amt="26000"/>
            <a:extLst>
              <a:ext uri="{28A0092B-C50C-407E-A947-70E740481C1C}">
                <a14:useLocalDpi xmlns:a14="http://schemas.microsoft.com/office/drawing/2010/main" val="0"/>
              </a:ext>
            </a:extLst>
          </a:blip>
          <a:srcRect r="44466"/>
          <a:stretch>
            <a:fillRect/>
          </a:stretch>
        </p:blipFill>
        <p:spPr bwMode="auto">
          <a:xfrm>
            <a:off x="6253163" y="0"/>
            <a:ext cx="28908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4">
            <a:extLst>
              <a:ext uri="{FF2B5EF4-FFF2-40B4-BE49-F238E27FC236}">
                <a16:creationId xmlns:a16="http://schemas.microsoft.com/office/drawing/2014/main" id="{2B2CE5DD-9A04-A643-A3F3-5487A248CFD9}"/>
              </a:ext>
            </a:extLst>
          </p:cNvPr>
          <p:cNvSpPr>
            <a:spLocks noChangeArrowheads="1"/>
          </p:cNvSpPr>
          <p:nvPr/>
        </p:nvSpPr>
        <p:spPr bwMode="auto">
          <a:xfrm>
            <a:off x="251520" y="841293"/>
            <a:ext cx="8403054" cy="342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algn="just">
              <a:lnSpc>
                <a:spcPct val="107000"/>
              </a:lnSpc>
              <a:spcAft>
                <a:spcPts val="800"/>
              </a:spcAft>
            </a:pPr>
            <a:endParaRPr lang="it-IT" sz="1800" dirty="0">
              <a:latin typeface="Calibri" panose="020F0502020204030204" pitchFamily="34" charset="0"/>
              <a:ea typeface="Calibri" panose="020F0502020204030204" pitchFamily="34" charset="0"/>
            </a:endParaRPr>
          </a:p>
          <a:p>
            <a:pPr algn="just">
              <a:lnSpc>
                <a:spcPct val="107000"/>
              </a:lnSpc>
              <a:spcAft>
                <a:spcPts val="800"/>
              </a:spcAft>
            </a:pPr>
            <a:r>
              <a:rPr lang="it-IT" sz="4000" b="1" dirty="0">
                <a:effectLst/>
                <a:latin typeface="Calibri" panose="020F0502020204030204" pitchFamily="34" charset="0"/>
                <a:ea typeface="Calibri" panose="020F0502020204030204" pitchFamily="34" charset="0"/>
              </a:rPr>
              <a:t>GRAZIE PER L’ATTENZIONE!</a:t>
            </a:r>
          </a:p>
          <a:p>
            <a:pPr algn="just">
              <a:lnSpc>
                <a:spcPct val="107000"/>
              </a:lnSpc>
              <a:spcAft>
                <a:spcPts val="800"/>
              </a:spcAft>
            </a:pPr>
            <a:endParaRPr lang="it-IT" sz="4000" b="1" dirty="0">
              <a:solidFill>
                <a:srgbClr val="00B050"/>
              </a:solidFill>
              <a:latin typeface="Calibri" panose="020F0502020204030204" pitchFamily="34" charset="0"/>
              <a:ea typeface="Calibri" panose="020F0502020204030204" pitchFamily="34" charset="0"/>
            </a:endParaRPr>
          </a:p>
          <a:p>
            <a:pPr algn="just">
              <a:lnSpc>
                <a:spcPct val="107000"/>
              </a:lnSpc>
              <a:spcAft>
                <a:spcPts val="800"/>
              </a:spcAft>
            </a:pPr>
            <a:r>
              <a:rPr lang="it-IT" sz="4000" dirty="0">
                <a:solidFill>
                  <a:srgbClr val="00B050"/>
                </a:solidFill>
                <a:latin typeface="Calibri" panose="020F0502020204030204" pitchFamily="34" charset="0"/>
                <a:ea typeface="Calibri" panose="020F0502020204030204" pitchFamily="34" charset="0"/>
              </a:rPr>
              <a:t>Nicola.fabbri@ergosrl.net</a:t>
            </a:r>
            <a:endParaRPr lang="it-IT" sz="4000" dirty="0">
              <a:solidFill>
                <a:srgbClr val="00B050"/>
              </a:solidFill>
              <a:effectLst/>
              <a:latin typeface="Calibri" panose="020F0502020204030204" pitchFamily="34" charset="0"/>
              <a:ea typeface="Calibri" panose="020F0502020204030204" pitchFamily="34" charset="0"/>
            </a:endParaRPr>
          </a:p>
          <a:p>
            <a:pPr eaLnBrk="1">
              <a:lnSpc>
                <a:spcPct val="150000"/>
              </a:lnSpc>
              <a:spcAft>
                <a:spcPct val="0"/>
              </a:spcAft>
            </a:pPr>
            <a:r>
              <a:rPr lang="it-IT" altLang="it-IT" dirty="0"/>
              <a:t> </a:t>
            </a:r>
          </a:p>
          <a:p>
            <a:pPr eaLnBrk="1">
              <a:lnSpc>
                <a:spcPct val="100000"/>
              </a:lnSpc>
              <a:spcAft>
                <a:spcPct val="0"/>
              </a:spcAft>
            </a:pPr>
            <a:endParaRPr lang="it-IT" altLang="it-IT" sz="1000" dirty="0"/>
          </a:p>
          <a:p>
            <a:pPr eaLnBrk="1">
              <a:lnSpc>
                <a:spcPct val="100000"/>
              </a:lnSpc>
              <a:spcAft>
                <a:spcPct val="0"/>
              </a:spcAft>
            </a:pPr>
            <a:endParaRPr lang="it-IT" altLang="it-IT" sz="1000" dirty="0"/>
          </a:p>
        </p:txBody>
      </p:sp>
      <p:sp>
        <p:nvSpPr>
          <p:cNvPr id="33795" name="Rectangle 5">
            <a:extLst>
              <a:ext uri="{FF2B5EF4-FFF2-40B4-BE49-F238E27FC236}">
                <a16:creationId xmlns:a16="http://schemas.microsoft.com/office/drawing/2014/main" id="{577C070E-20D1-C543-8D24-5445FB490DAA}"/>
              </a:ext>
            </a:extLst>
          </p:cNvPr>
          <p:cNvSpPr>
            <a:spLocks noChangeArrowheads="1"/>
          </p:cNvSpPr>
          <p:nvPr/>
        </p:nvSpPr>
        <p:spPr bwMode="auto">
          <a:xfrm rot="5400000" flipH="1">
            <a:off x="939311" y="-189352"/>
            <a:ext cx="36513" cy="1944688"/>
          </a:xfrm>
          <a:prstGeom prst="rect">
            <a:avLst/>
          </a:prstGeom>
          <a:solidFill>
            <a:srgbClr val="FF9900"/>
          </a:solidFill>
          <a:ln w="9525">
            <a:solidFill>
              <a:srgbClr val="FF99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3800" name="Text Box 6">
            <a:extLst>
              <a:ext uri="{FF2B5EF4-FFF2-40B4-BE49-F238E27FC236}">
                <a16:creationId xmlns:a16="http://schemas.microsoft.com/office/drawing/2014/main" id="{0327072F-6D85-9641-AF0E-EFD0A1B1F59B}"/>
              </a:ext>
            </a:extLst>
          </p:cNvPr>
          <p:cNvSpPr txBox="1">
            <a:spLocks noChangeArrowheads="1"/>
          </p:cNvSpPr>
          <p:nvPr/>
        </p:nvSpPr>
        <p:spPr bwMode="auto">
          <a:xfrm>
            <a:off x="8467725" y="4787900"/>
            <a:ext cx="676275"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02" rIns="90000" bIns="45000"/>
          <a:lstStyle/>
          <a:p>
            <a:pPr eaLnBrk="1">
              <a:lnSpc>
                <a:spcPct val="93000"/>
              </a:lnSpc>
              <a:buClr>
                <a:srgbClr val="000000"/>
              </a:buClr>
              <a:buSzPct val="100000"/>
              <a:buFont typeface="Times New Roman" panose="02020603050405020304" pitchFamily="18" charset="0"/>
              <a:buNone/>
            </a:pPr>
            <a:r>
              <a:rPr lang="it-IT" altLang="it-IT" sz="900"/>
              <a:t>pag. </a:t>
            </a:r>
            <a:fld id="{99611103-3250-5949-BC67-B38018404DAA}" type="slidenum">
              <a:rPr lang="it-IT" altLang="it-IT" sz="900" b="1"/>
              <a:pPr eaLnBrk="1">
                <a:lnSpc>
                  <a:spcPct val="93000"/>
                </a:lnSpc>
                <a:buClr>
                  <a:srgbClr val="000000"/>
                </a:buClr>
                <a:buSzPct val="100000"/>
                <a:buFont typeface="Times New Roman" panose="02020603050405020304" pitchFamily="18" charset="0"/>
                <a:buNone/>
              </a:pPr>
              <a:t>11</a:t>
            </a:fld>
            <a:endParaRPr lang="it-IT" altLang="it-IT" sz="900" b="1"/>
          </a:p>
        </p:txBody>
      </p:sp>
      <p:pic>
        <p:nvPicPr>
          <p:cNvPr id="12" name="Immagine 11" descr="Immagine che contiene testo&#10;&#10;Descrizione generata automaticamente">
            <a:extLst>
              <a:ext uri="{FF2B5EF4-FFF2-40B4-BE49-F238E27FC236}">
                <a16:creationId xmlns:a16="http://schemas.microsoft.com/office/drawing/2014/main" id="{CAFEED2C-63F0-D24F-9E83-5382154AD3DD}"/>
              </a:ext>
            </a:extLst>
          </p:cNvPr>
          <p:cNvPicPr>
            <a:picLocks noChangeAspect="1"/>
          </p:cNvPicPr>
          <p:nvPr/>
        </p:nvPicPr>
        <p:blipFill>
          <a:blip r:embed="rId4"/>
          <a:stretch>
            <a:fillRect/>
          </a:stretch>
        </p:blipFill>
        <p:spPr>
          <a:xfrm>
            <a:off x="345410" y="4616835"/>
            <a:ext cx="1110992" cy="342130"/>
          </a:xfrm>
          <a:prstGeom prst="rect">
            <a:avLst/>
          </a:prstGeom>
        </p:spPr>
      </p:pic>
    </p:spTree>
    <p:extLst>
      <p:ext uri="{BB962C8B-B14F-4D97-AF65-F5344CB8AC3E}">
        <p14:creationId xmlns:p14="http://schemas.microsoft.com/office/powerpoint/2010/main" val="2498600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Immagine 2">
            <a:extLst>
              <a:ext uri="{FF2B5EF4-FFF2-40B4-BE49-F238E27FC236}">
                <a16:creationId xmlns:a16="http://schemas.microsoft.com/office/drawing/2014/main" id="{F9401E78-45C3-D74B-8BA5-31FFF00536D5}"/>
              </a:ext>
            </a:extLst>
          </p:cNvPr>
          <p:cNvPicPr>
            <a:picLocks noChangeAspect="1" noChangeArrowheads="1"/>
          </p:cNvPicPr>
          <p:nvPr/>
        </p:nvPicPr>
        <p:blipFill>
          <a:blip r:embed="rId3">
            <a:alphaModFix amt="26000"/>
            <a:extLst>
              <a:ext uri="{28A0092B-C50C-407E-A947-70E740481C1C}">
                <a14:useLocalDpi xmlns:a14="http://schemas.microsoft.com/office/drawing/2010/main" val="0"/>
              </a:ext>
            </a:extLst>
          </a:blip>
          <a:srcRect r="44466"/>
          <a:stretch>
            <a:fillRect/>
          </a:stretch>
        </p:blipFill>
        <p:spPr bwMode="auto">
          <a:xfrm>
            <a:off x="6253163" y="0"/>
            <a:ext cx="28908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 name="Rectangle 3">
            <a:extLst>
              <a:ext uri="{FF2B5EF4-FFF2-40B4-BE49-F238E27FC236}">
                <a16:creationId xmlns:a16="http://schemas.microsoft.com/office/drawing/2014/main" id="{3036802B-F9B3-3247-B8C0-EC563ABC611B}"/>
              </a:ext>
            </a:extLst>
          </p:cNvPr>
          <p:cNvSpPr>
            <a:spLocks noChangeArrowheads="1"/>
          </p:cNvSpPr>
          <p:nvPr/>
        </p:nvSpPr>
        <p:spPr bwMode="auto">
          <a:xfrm>
            <a:off x="525463" y="215900"/>
            <a:ext cx="7286625" cy="63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75"/>
              </a:spcBef>
              <a:spcAft>
                <a:spcPct val="0"/>
              </a:spcAft>
            </a:pPr>
            <a:r>
              <a:rPr lang="it-IT" altLang="it-IT" sz="2800" b="1" dirty="0">
                <a:solidFill>
                  <a:srgbClr val="1C1C1C"/>
                </a:solidFill>
              </a:rPr>
              <a:t>Perché un credito di sostenibilità offre un vantaggio finanziario?</a:t>
            </a:r>
            <a:endParaRPr lang="it-IT" altLang="it-IT" sz="2800" dirty="0"/>
          </a:p>
        </p:txBody>
      </p:sp>
      <p:sp>
        <p:nvSpPr>
          <p:cNvPr id="33794" name="Rectangle 4">
            <a:extLst>
              <a:ext uri="{FF2B5EF4-FFF2-40B4-BE49-F238E27FC236}">
                <a16:creationId xmlns:a16="http://schemas.microsoft.com/office/drawing/2014/main" id="{2B2CE5DD-9A04-A643-A3F3-5487A248CFD9}"/>
              </a:ext>
            </a:extLst>
          </p:cNvPr>
          <p:cNvSpPr>
            <a:spLocks noChangeArrowheads="1"/>
          </p:cNvSpPr>
          <p:nvPr/>
        </p:nvSpPr>
        <p:spPr bwMode="auto">
          <a:xfrm>
            <a:off x="395286" y="954374"/>
            <a:ext cx="8281169" cy="355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0"/>
              </a:spcBef>
              <a:spcAft>
                <a:spcPts val="0"/>
              </a:spcAft>
            </a:pPr>
            <a:endParaRPr lang="it-IT" altLang="it-IT" sz="1500" b="1" dirty="0">
              <a:solidFill>
                <a:srgbClr val="00B050"/>
              </a:solidFill>
            </a:endParaRPr>
          </a:p>
          <a:p>
            <a:pPr eaLnBrk="1">
              <a:lnSpc>
                <a:spcPct val="100000"/>
              </a:lnSpc>
              <a:spcBef>
                <a:spcPts val="0"/>
              </a:spcBef>
              <a:spcAft>
                <a:spcPts val="0"/>
              </a:spcAft>
            </a:pPr>
            <a:endParaRPr lang="it-IT" altLang="it-IT" sz="1500" b="1" dirty="0">
              <a:solidFill>
                <a:srgbClr val="00B050"/>
              </a:solidFill>
            </a:endParaRPr>
          </a:p>
          <a:p>
            <a:pPr eaLnBrk="1">
              <a:lnSpc>
                <a:spcPct val="100000"/>
              </a:lnSpc>
              <a:spcBef>
                <a:spcPts val="0"/>
              </a:spcBef>
              <a:spcAft>
                <a:spcPts val="0"/>
              </a:spcAft>
            </a:pPr>
            <a:endParaRPr lang="it-IT" altLang="it-IT" sz="1500" b="1" dirty="0">
              <a:solidFill>
                <a:srgbClr val="00B050"/>
              </a:solidFill>
            </a:endParaRPr>
          </a:p>
          <a:p>
            <a:pPr eaLnBrk="1">
              <a:lnSpc>
                <a:spcPct val="100000"/>
              </a:lnSpc>
              <a:spcBef>
                <a:spcPts val="0"/>
              </a:spcBef>
              <a:spcAft>
                <a:spcPts val="0"/>
              </a:spcAft>
            </a:pPr>
            <a:endParaRPr lang="it-IT" altLang="it-IT" sz="1500" b="1" dirty="0">
              <a:solidFill>
                <a:srgbClr val="00B050"/>
              </a:solidFill>
            </a:endParaRPr>
          </a:p>
          <a:p>
            <a:pPr eaLnBrk="1">
              <a:lnSpc>
                <a:spcPct val="100000"/>
              </a:lnSpc>
              <a:spcBef>
                <a:spcPts val="0"/>
              </a:spcBef>
              <a:spcAft>
                <a:spcPts val="0"/>
              </a:spcAft>
            </a:pPr>
            <a:endParaRPr lang="it-IT" altLang="it-IT" sz="1500" b="1" dirty="0">
              <a:solidFill>
                <a:srgbClr val="00B050"/>
              </a:solidFill>
            </a:endParaRPr>
          </a:p>
          <a:p>
            <a:pPr eaLnBrk="1">
              <a:lnSpc>
                <a:spcPct val="100000"/>
              </a:lnSpc>
              <a:spcBef>
                <a:spcPts val="0"/>
              </a:spcBef>
              <a:spcAft>
                <a:spcPts val="0"/>
              </a:spcAft>
            </a:pPr>
            <a:endParaRPr lang="it-IT" altLang="it-IT" sz="1500" b="1" dirty="0">
              <a:solidFill>
                <a:srgbClr val="00B050"/>
              </a:solidFill>
            </a:endParaRPr>
          </a:p>
          <a:p>
            <a:pPr eaLnBrk="1">
              <a:lnSpc>
                <a:spcPct val="100000"/>
              </a:lnSpc>
              <a:spcBef>
                <a:spcPts val="0"/>
              </a:spcBef>
              <a:spcAft>
                <a:spcPts val="0"/>
              </a:spcAft>
            </a:pPr>
            <a:endParaRPr lang="it-IT" altLang="it-IT" sz="1500" b="1" dirty="0">
              <a:solidFill>
                <a:srgbClr val="00B050"/>
              </a:solidFill>
            </a:endParaRPr>
          </a:p>
          <a:p>
            <a:pPr eaLnBrk="1">
              <a:lnSpc>
                <a:spcPct val="150000"/>
              </a:lnSpc>
              <a:spcAft>
                <a:spcPct val="0"/>
              </a:spcAft>
            </a:pPr>
            <a:r>
              <a:rPr lang="it-IT" altLang="it-IT" b="1" dirty="0"/>
              <a:t> </a:t>
            </a:r>
          </a:p>
          <a:p>
            <a:pPr eaLnBrk="1">
              <a:lnSpc>
                <a:spcPct val="150000"/>
              </a:lnSpc>
              <a:spcAft>
                <a:spcPct val="0"/>
              </a:spcAft>
            </a:pPr>
            <a:r>
              <a:rPr lang="it-IT" altLang="it-IT" dirty="0"/>
              <a:t> </a:t>
            </a:r>
          </a:p>
          <a:p>
            <a:pPr eaLnBrk="1">
              <a:lnSpc>
                <a:spcPct val="100000"/>
              </a:lnSpc>
              <a:spcAft>
                <a:spcPct val="0"/>
              </a:spcAft>
            </a:pPr>
            <a:endParaRPr lang="it-IT" altLang="it-IT" sz="1000" dirty="0"/>
          </a:p>
          <a:p>
            <a:pPr eaLnBrk="1">
              <a:lnSpc>
                <a:spcPct val="100000"/>
              </a:lnSpc>
              <a:spcAft>
                <a:spcPct val="0"/>
              </a:spcAft>
            </a:pPr>
            <a:r>
              <a:rPr lang="it-IT" altLang="it-IT" sz="1000" dirty="0"/>
              <a:t>   </a:t>
            </a:r>
          </a:p>
        </p:txBody>
      </p:sp>
      <p:sp>
        <p:nvSpPr>
          <p:cNvPr id="33795" name="Rectangle 5">
            <a:extLst>
              <a:ext uri="{FF2B5EF4-FFF2-40B4-BE49-F238E27FC236}">
                <a16:creationId xmlns:a16="http://schemas.microsoft.com/office/drawing/2014/main" id="{577C070E-20D1-C543-8D24-5445FB490DAA}"/>
              </a:ext>
            </a:extLst>
          </p:cNvPr>
          <p:cNvSpPr>
            <a:spLocks noChangeArrowheads="1"/>
          </p:cNvSpPr>
          <p:nvPr/>
        </p:nvSpPr>
        <p:spPr bwMode="auto">
          <a:xfrm rot="5400000" flipH="1">
            <a:off x="990270" y="127709"/>
            <a:ext cx="36513" cy="1944688"/>
          </a:xfrm>
          <a:prstGeom prst="rect">
            <a:avLst/>
          </a:prstGeom>
          <a:solidFill>
            <a:srgbClr val="FF9900"/>
          </a:solidFill>
          <a:ln w="9525">
            <a:solidFill>
              <a:srgbClr val="FF99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3798" name="Rectangle 3">
            <a:extLst>
              <a:ext uri="{FF2B5EF4-FFF2-40B4-BE49-F238E27FC236}">
                <a16:creationId xmlns:a16="http://schemas.microsoft.com/office/drawing/2014/main" id="{EC1FE1D0-E8E9-5F4E-8955-0FFEA9B2B907}"/>
              </a:ext>
            </a:extLst>
          </p:cNvPr>
          <p:cNvSpPr>
            <a:spLocks noChangeArrowheads="1"/>
          </p:cNvSpPr>
          <p:nvPr/>
        </p:nvSpPr>
        <p:spPr bwMode="auto">
          <a:xfrm>
            <a:off x="525463" y="938213"/>
            <a:ext cx="728662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75"/>
              </a:spcBef>
              <a:spcAft>
                <a:spcPct val="0"/>
              </a:spcAft>
            </a:pPr>
            <a:endParaRPr lang="it-IT" altLang="it-IT" sz="1600" dirty="0">
              <a:solidFill>
                <a:srgbClr val="FF9900"/>
              </a:solidFill>
            </a:endParaRPr>
          </a:p>
        </p:txBody>
      </p:sp>
      <p:sp>
        <p:nvSpPr>
          <p:cNvPr id="33800" name="Text Box 6">
            <a:extLst>
              <a:ext uri="{FF2B5EF4-FFF2-40B4-BE49-F238E27FC236}">
                <a16:creationId xmlns:a16="http://schemas.microsoft.com/office/drawing/2014/main" id="{0327072F-6D85-9641-AF0E-EFD0A1B1F59B}"/>
              </a:ext>
            </a:extLst>
          </p:cNvPr>
          <p:cNvSpPr txBox="1">
            <a:spLocks noChangeArrowheads="1"/>
          </p:cNvSpPr>
          <p:nvPr/>
        </p:nvSpPr>
        <p:spPr bwMode="auto">
          <a:xfrm>
            <a:off x="8467725" y="4787900"/>
            <a:ext cx="676275"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02" rIns="90000" bIns="45000"/>
          <a:lstStyle/>
          <a:p>
            <a:pPr eaLnBrk="1">
              <a:lnSpc>
                <a:spcPct val="93000"/>
              </a:lnSpc>
              <a:buClr>
                <a:srgbClr val="000000"/>
              </a:buClr>
              <a:buSzPct val="100000"/>
              <a:buFont typeface="Times New Roman" panose="02020603050405020304" pitchFamily="18" charset="0"/>
              <a:buNone/>
            </a:pPr>
            <a:r>
              <a:rPr lang="it-IT" altLang="it-IT" sz="900"/>
              <a:t>pag. </a:t>
            </a:r>
            <a:fld id="{99611103-3250-5949-BC67-B38018404DAA}" type="slidenum">
              <a:rPr lang="it-IT" altLang="it-IT" sz="900" b="1"/>
              <a:pPr eaLnBrk="1">
                <a:lnSpc>
                  <a:spcPct val="93000"/>
                </a:lnSpc>
                <a:buClr>
                  <a:srgbClr val="000000"/>
                </a:buClr>
                <a:buSzPct val="100000"/>
                <a:buFont typeface="Times New Roman" panose="02020603050405020304" pitchFamily="18" charset="0"/>
                <a:buNone/>
              </a:pPr>
              <a:t>2</a:t>
            </a:fld>
            <a:endParaRPr lang="it-IT" altLang="it-IT" sz="900" b="1"/>
          </a:p>
        </p:txBody>
      </p:sp>
      <p:pic>
        <p:nvPicPr>
          <p:cNvPr id="12" name="Immagine 11" descr="Immagine che contiene testo&#10;&#10;Descrizione generata automaticamente">
            <a:extLst>
              <a:ext uri="{FF2B5EF4-FFF2-40B4-BE49-F238E27FC236}">
                <a16:creationId xmlns:a16="http://schemas.microsoft.com/office/drawing/2014/main" id="{CAFEED2C-63F0-D24F-9E83-5382154AD3DD}"/>
              </a:ext>
            </a:extLst>
          </p:cNvPr>
          <p:cNvPicPr>
            <a:picLocks noChangeAspect="1"/>
          </p:cNvPicPr>
          <p:nvPr/>
        </p:nvPicPr>
        <p:blipFill>
          <a:blip r:embed="rId4"/>
          <a:stretch>
            <a:fillRect/>
          </a:stretch>
        </p:blipFill>
        <p:spPr>
          <a:xfrm>
            <a:off x="345410" y="4616835"/>
            <a:ext cx="1110992" cy="342130"/>
          </a:xfrm>
          <a:prstGeom prst="rect">
            <a:avLst/>
          </a:prstGeom>
        </p:spPr>
      </p:pic>
      <p:sp>
        <p:nvSpPr>
          <p:cNvPr id="2" name="CasellaDiTesto 1"/>
          <p:cNvSpPr txBox="1"/>
          <p:nvPr/>
        </p:nvSpPr>
        <p:spPr>
          <a:xfrm>
            <a:off x="525463" y="1118309"/>
            <a:ext cx="8281169" cy="3001143"/>
          </a:xfrm>
          <a:prstGeom prst="rect">
            <a:avLst/>
          </a:prstGeom>
          <a:noFill/>
        </p:spPr>
        <p:txBody>
          <a:bodyPr wrap="square" rtlCol="0">
            <a:spAutoFit/>
          </a:bodyPr>
          <a:lstStyle/>
          <a:p>
            <a:pPr algn="just">
              <a:lnSpc>
                <a:spcPct val="107000"/>
              </a:lnSpc>
              <a:spcAft>
                <a:spcPts val="800"/>
              </a:spcAft>
            </a:pPr>
            <a:r>
              <a:rPr lang="it-IT" sz="1800" dirty="0">
                <a:effectLst/>
                <a:latin typeface="Calibri" panose="020F0502020204030204" pitchFamily="34" charset="0"/>
                <a:ea typeface="Calibri" panose="020F0502020204030204" pitchFamily="34" charset="0"/>
              </a:rPr>
              <a:t>L’obbiettivo di carbon </a:t>
            </a:r>
            <a:r>
              <a:rPr lang="it-IT" sz="1800" dirty="0" err="1">
                <a:effectLst/>
                <a:latin typeface="Calibri" panose="020F0502020204030204" pitchFamily="34" charset="0"/>
                <a:ea typeface="Calibri" panose="020F0502020204030204" pitchFamily="34" charset="0"/>
              </a:rPr>
              <a:t>neutrality</a:t>
            </a:r>
            <a:r>
              <a:rPr lang="it-IT" sz="1800" dirty="0">
                <a:effectLst/>
                <a:latin typeface="Calibri" panose="020F0502020204030204" pitchFamily="34" charset="0"/>
                <a:ea typeface="Calibri" panose="020F0502020204030204" pitchFamily="34" charset="0"/>
              </a:rPr>
              <a:t> comporta per molte imprese non solo un investimento in reputazione ma anche:</a:t>
            </a:r>
          </a:p>
          <a:p>
            <a:pPr marL="342900" lvl="0" indent="-342900" algn="just">
              <a:lnSpc>
                <a:spcPct val="107000"/>
              </a:lnSpc>
              <a:spcAft>
                <a:spcPts val="600"/>
              </a:spcAft>
              <a:buFont typeface="+mj-lt"/>
              <a:buAutoNum type="arabicPeriod"/>
            </a:pPr>
            <a:r>
              <a:rPr lang="it-IT" sz="1800" b="1" dirty="0">
                <a:effectLst/>
                <a:latin typeface="Calibri" panose="020F0502020204030204" pitchFamily="34" charset="0"/>
                <a:ea typeface="Calibri" panose="020F0502020204030204" pitchFamily="34" charset="0"/>
              </a:rPr>
              <a:t>miglioramento nei rapporti con i clienti, siano essi consumatori o altre imprese della filiera;</a:t>
            </a:r>
          </a:p>
          <a:p>
            <a:pPr marL="342900" lvl="0" indent="-342900" algn="just">
              <a:lnSpc>
                <a:spcPct val="107000"/>
              </a:lnSpc>
              <a:spcAft>
                <a:spcPts val="600"/>
              </a:spcAft>
              <a:buFont typeface="+mj-lt"/>
              <a:buAutoNum type="arabicPeriod"/>
            </a:pPr>
            <a:r>
              <a:rPr lang="it-IT" sz="1800" b="1" dirty="0">
                <a:effectLst/>
                <a:latin typeface="Calibri" panose="020F0502020204030204" pitchFamily="34" charset="0"/>
                <a:ea typeface="Calibri" panose="020F0502020204030204" pitchFamily="34" charset="0"/>
              </a:rPr>
              <a:t>riduzione dei tassi di interesse negli affidamenti e nei mutui in quanto il sistema bancario si sta sempre di più allineando alla tassonomia sulla finanza sostenibile; </a:t>
            </a:r>
          </a:p>
          <a:p>
            <a:pPr marL="342900" lvl="0" indent="-342900" algn="just">
              <a:lnSpc>
                <a:spcPct val="107000"/>
              </a:lnSpc>
              <a:spcAft>
                <a:spcPts val="600"/>
              </a:spcAft>
              <a:buFont typeface="+mj-lt"/>
              <a:buAutoNum type="arabicPeriod"/>
            </a:pPr>
            <a:r>
              <a:rPr lang="it-IT" sz="1800" b="1" dirty="0">
                <a:effectLst/>
                <a:latin typeface="Calibri" panose="020F0502020204030204" pitchFamily="34" charset="0"/>
                <a:ea typeface="Calibri" panose="020F0502020204030204" pitchFamily="34" charset="0"/>
              </a:rPr>
              <a:t>la possibilità di accedere più facilmente ad appalti e bandi pubblici, in quanto vengono richiesti sempre più spesso sistemi di controllo delle emissioni e un percorso misurabile e dimostrabile verso la neutralità carbonica. </a:t>
            </a:r>
            <a:endParaRPr lang="en-GB" b="1" dirty="0"/>
          </a:p>
        </p:txBody>
      </p:sp>
    </p:spTree>
    <p:extLst>
      <p:ext uri="{BB962C8B-B14F-4D97-AF65-F5344CB8AC3E}">
        <p14:creationId xmlns:p14="http://schemas.microsoft.com/office/powerpoint/2010/main" val="391820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Immagine 2">
            <a:extLst>
              <a:ext uri="{FF2B5EF4-FFF2-40B4-BE49-F238E27FC236}">
                <a16:creationId xmlns:a16="http://schemas.microsoft.com/office/drawing/2014/main" id="{F9401E78-45C3-D74B-8BA5-31FFF00536D5}"/>
              </a:ext>
            </a:extLst>
          </p:cNvPr>
          <p:cNvPicPr>
            <a:picLocks noChangeAspect="1" noChangeArrowheads="1"/>
          </p:cNvPicPr>
          <p:nvPr/>
        </p:nvPicPr>
        <p:blipFill>
          <a:blip r:embed="rId3">
            <a:alphaModFix amt="26000"/>
            <a:extLst>
              <a:ext uri="{28A0092B-C50C-407E-A947-70E740481C1C}">
                <a14:useLocalDpi xmlns:a14="http://schemas.microsoft.com/office/drawing/2010/main" val="0"/>
              </a:ext>
            </a:extLst>
          </a:blip>
          <a:srcRect r="44466"/>
          <a:stretch>
            <a:fillRect/>
          </a:stretch>
        </p:blipFill>
        <p:spPr bwMode="auto">
          <a:xfrm>
            <a:off x="6253163" y="0"/>
            <a:ext cx="28908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 name="Rectangle 3">
            <a:extLst>
              <a:ext uri="{FF2B5EF4-FFF2-40B4-BE49-F238E27FC236}">
                <a16:creationId xmlns:a16="http://schemas.microsoft.com/office/drawing/2014/main" id="{3036802B-F9B3-3247-B8C0-EC563ABC611B}"/>
              </a:ext>
            </a:extLst>
          </p:cNvPr>
          <p:cNvSpPr>
            <a:spLocks noChangeArrowheads="1"/>
          </p:cNvSpPr>
          <p:nvPr/>
        </p:nvSpPr>
        <p:spPr bwMode="auto">
          <a:xfrm>
            <a:off x="525463" y="215900"/>
            <a:ext cx="757492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75"/>
              </a:spcBef>
              <a:spcAft>
                <a:spcPct val="0"/>
              </a:spcAft>
            </a:pPr>
            <a:r>
              <a:rPr lang="it-IT" altLang="it-IT" sz="2400" b="1" dirty="0" err="1">
                <a:solidFill>
                  <a:srgbClr val="1C1C1C"/>
                </a:solidFill>
              </a:rPr>
              <a:t>Requisti</a:t>
            </a:r>
            <a:r>
              <a:rPr lang="it-IT" altLang="it-IT" sz="2400" b="1" dirty="0">
                <a:solidFill>
                  <a:srgbClr val="1C1C1C"/>
                </a:solidFill>
              </a:rPr>
              <a:t> per la prevenzione del greenwashing</a:t>
            </a:r>
            <a:endParaRPr lang="it-IT" altLang="it-IT" sz="2400" dirty="0"/>
          </a:p>
        </p:txBody>
      </p:sp>
      <p:sp>
        <p:nvSpPr>
          <p:cNvPr id="33794" name="Rectangle 4">
            <a:extLst>
              <a:ext uri="{FF2B5EF4-FFF2-40B4-BE49-F238E27FC236}">
                <a16:creationId xmlns:a16="http://schemas.microsoft.com/office/drawing/2014/main" id="{2B2CE5DD-9A04-A643-A3F3-5487A248CFD9}"/>
              </a:ext>
            </a:extLst>
          </p:cNvPr>
          <p:cNvSpPr>
            <a:spLocks noChangeArrowheads="1"/>
          </p:cNvSpPr>
          <p:nvPr/>
        </p:nvSpPr>
        <p:spPr bwMode="auto">
          <a:xfrm>
            <a:off x="395287" y="1087799"/>
            <a:ext cx="8223250" cy="31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marL="342900" lvl="0" indent="-342900" algn="just">
              <a:lnSpc>
                <a:spcPct val="107000"/>
              </a:lnSpc>
              <a:buFont typeface="Wingdings" panose="05000000000000000000" pitchFamily="2" charset="2"/>
              <a:buChar char=""/>
            </a:pPr>
            <a:r>
              <a:rPr lang="it-IT" sz="1800" dirty="0">
                <a:effectLst/>
                <a:latin typeface="Calibri" panose="020F0502020204030204" pitchFamily="34" charset="0"/>
                <a:ea typeface="Calibri" panose="020F0502020204030204" pitchFamily="34" charset="0"/>
                <a:cs typeface="Wingdings" panose="05000000000000000000" pitchFamily="2" charset="2"/>
              </a:rPr>
              <a:t>l’adozione di un sistema di misurazione dei propri impatti ambientali mediante analisi LCA, sia essa declinata secondo l’approccio Carbon Footprint o l’approccio PEF/OEF;</a:t>
            </a:r>
          </a:p>
          <a:p>
            <a:pPr marL="342900" lvl="0" indent="-342900" algn="just">
              <a:lnSpc>
                <a:spcPct val="107000"/>
              </a:lnSpc>
              <a:spcAft>
                <a:spcPts val="800"/>
              </a:spcAft>
              <a:buFont typeface="Wingdings" panose="05000000000000000000" pitchFamily="2" charset="2"/>
              <a:buChar char=""/>
            </a:pPr>
            <a:r>
              <a:rPr lang="it-IT" sz="1800" dirty="0">
                <a:effectLst/>
                <a:latin typeface="Calibri" panose="020F0502020204030204" pitchFamily="34" charset="0"/>
                <a:ea typeface="Calibri" panose="020F0502020204030204" pitchFamily="34" charset="0"/>
                <a:cs typeface="Wingdings" panose="05000000000000000000" pitchFamily="2" charset="2"/>
              </a:rPr>
              <a:t>avere un programma di riduzione delle stesse ben definito alla luce delle attuali tecnologie disponibili. </a:t>
            </a:r>
          </a:p>
          <a:p>
            <a:pPr lvl="0" algn="just">
              <a:lnSpc>
                <a:spcPct val="107000"/>
              </a:lnSpc>
              <a:spcAft>
                <a:spcPts val="800"/>
              </a:spcAft>
            </a:pPr>
            <a:r>
              <a:rPr lang="it-IT" sz="1800" dirty="0">
                <a:solidFill>
                  <a:srgbClr val="FF0000"/>
                </a:solidFill>
                <a:latin typeface="Calibri" panose="020F0502020204030204" pitchFamily="34" charset="0"/>
                <a:ea typeface="Calibri" panose="020F0502020204030204" pitchFamily="34" charset="0"/>
                <a:cs typeface="Wingdings" panose="05000000000000000000" pitchFamily="2" charset="2"/>
              </a:rPr>
              <a:t>Attenzione: la misurazione di queste tecnologie può essere complessa. Alcuni sistemi di </a:t>
            </a:r>
            <a:r>
              <a:rPr lang="it-IT" sz="1800" dirty="0" err="1">
                <a:solidFill>
                  <a:srgbClr val="FF0000"/>
                </a:solidFill>
                <a:latin typeface="Calibri" panose="020F0502020204030204" pitchFamily="34" charset="0"/>
                <a:ea typeface="Calibri" panose="020F0502020204030204" pitchFamily="34" charset="0"/>
                <a:cs typeface="Wingdings" panose="05000000000000000000" pitchFamily="2" charset="2"/>
              </a:rPr>
              <a:t>assessment</a:t>
            </a:r>
            <a:r>
              <a:rPr lang="it-IT" sz="1800" dirty="0">
                <a:solidFill>
                  <a:srgbClr val="FF0000"/>
                </a:solidFill>
                <a:latin typeface="Calibri" panose="020F0502020204030204" pitchFamily="34" charset="0"/>
                <a:ea typeface="Calibri" panose="020F0502020204030204" pitchFamily="34" charset="0"/>
                <a:cs typeface="Wingdings" panose="05000000000000000000" pitchFamily="2" charset="2"/>
              </a:rPr>
              <a:t> di sostenibilità, come </a:t>
            </a:r>
            <a:r>
              <a:rPr lang="it-IT" sz="1800" dirty="0" err="1">
                <a:solidFill>
                  <a:srgbClr val="FF0000"/>
                </a:solidFill>
                <a:latin typeface="Calibri" panose="020F0502020204030204" pitchFamily="34" charset="0"/>
                <a:ea typeface="Calibri" panose="020F0502020204030204" pitchFamily="34" charset="0"/>
                <a:cs typeface="Wingdings" panose="05000000000000000000" pitchFamily="2" charset="2"/>
              </a:rPr>
              <a:t>SBTi</a:t>
            </a:r>
            <a:r>
              <a:rPr lang="it-IT" sz="1800" dirty="0">
                <a:solidFill>
                  <a:srgbClr val="FF0000"/>
                </a:solidFill>
                <a:latin typeface="Calibri" panose="020F0502020204030204" pitchFamily="34" charset="0"/>
                <a:ea typeface="Calibri" panose="020F0502020204030204" pitchFamily="34" charset="0"/>
                <a:cs typeface="Wingdings" panose="05000000000000000000" pitchFamily="2" charset="2"/>
              </a:rPr>
              <a:t> e CDP, usano un criterio «forte», dove occorre arrivare al «minimo impatto». In altri si può ricorrere al BREF di settore, con le dovute cautele. DIPENDE DAL SETTORE!</a:t>
            </a:r>
            <a:endParaRPr lang="it-IT" sz="1800" dirty="0">
              <a:solidFill>
                <a:srgbClr val="FF0000"/>
              </a:solidFill>
              <a:effectLst/>
              <a:latin typeface="Calibri" panose="020F0502020204030204" pitchFamily="34" charset="0"/>
              <a:ea typeface="Calibri" panose="020F0502020204030204" pitchFamily="34" charset="0"/>
              <a:cs typeface="Wingdings" panose="05000000000000000000" pitchFamily="2" charset="2"/>
            </a:endParaRPr>
          </a:p>
          <a:p>
            <a:pPr eaLnBrk="1">
              <a:lnSpc>
                <a:spcPct val="150000"/>
              </a:lnSpc>
              <a:spcAft>
                <a:spcPct val="0"/>
              </a:spcAft>
            </a:pPr>
            <a:r>
              <a:rPr lang="it-IT" altLang="it-IT" b="1" dirty="0"/>
              <a:t> </a:t>
            </a:r>
          </a:p>
          <a:p>
            <a:pPr eaLnBrk="1">
              <a:lnSpc>
                <a:spcPct val="150000"/>
              </a:lnSpc>
              <a:spcAft>
                <a:spcPct val="0"/>
              </a:spcAft>
            </a:pPr>
            <a:r>
              <a:rPr lang="it-IT" altLang="it-IT" dirty="0"/>
              <a:t> </a:t>
            </a:r>
          </a:p>
          <a:p>
            <a:pPr eaLnBrk="1">
              <a:lnSpc>
                <a:spcPct val="100000"/>
              </a:lnSpc>
              <a:spcAft>
                <a:spcPct val="0"/>
              </a:spcAft>
            </a:pPr>
            <a:endParaRPr lang="it-IT" altLang="it-IT" sz="1000" dirty="0"/>
          </a:p>
          <a:p>
            <a:pPr eaLnBrk="1">
              <a:lnSpc>
                <a:spcPct val="100000"/>
              </a:lnSpc>
              <a:spcAft>
                <a:spcPct val="0"/>
              </a:spcAft>
            </a:pPr>
            <a:endParaRPr lang="it-IT" altLang="it-IT" sz="1000" dirty="0"/>
          </a:p>
        </p:txBody>
      </p:sp>
      <p:sp>
        <p:nvSpPr>
          <p:cNvPr id="33795" name="Rectangle 5">
            <a:extLst>
              <a:ext uri="{FF2B5EF4-FFF2-40B4-BE49-F238E27FC236}">
                <a16:creationId xmlns:a16="http://schemas.microsoft.com/office/drawing/2014/main" id="{577C070E-20D1-C543-8D24-5445FB490DAA}"/>
              </a:ext>
            </a:extLst>
          </p:cNvPr>
          <p:cNvSpPr>
            <a:spLocks noChangeArrowheads="1"/>
          </p:cNvSpPr>
          <p:nvPr/>
        </p:nvSpPr>
        <p:spPr bwMode="auto">
          <a:xfrm rot="5400000" flipH="1">
            <a:off x="954087" y="-103187"/>
            <a:ext cx="36513" cy="1944688"/>
          </a:xfrm>
          <a:prstGeom prst="rect">
            <a:avLst/>
          </a:prstGeom>
          <a:solidFill>
            <a:srgbClr val="FF9900"/>
          </a:solidFill>
          <a:ln w="9525">
            <a:solidFill>
              <a:srgbClr val="FF99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3798" name="Rectangle 3">
            <a:extLst>
              <a:ext uri="{FF2B5EF4-FFF2-40B4-BE49-F238E27FC236}">
                <a16:creationId xmlns:a16="http://schemas.microsoft.com/office/drawing/2014/main" id="{EC1FE1D0-E8E9-5F4E-8955-0FFEA9B2B907}"/>
              </a:ext>
            </a:extLst>
          </p:cNvPr>
          <p:cNvSpPr>
            <a:spLocks noChangeArrowheads="1"/>
          </p:cNvSpPr>
          <p:nvPr/>
        </p:nvSpPr>
        <p:spPr bwMode="auto">
          <a:xfrm>
            <a:off x="525463" y="938213"/>
            <a:ext cx="728662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75"/>
              </a:spcBef>
              <a:spcAft>
                <a:spcPct val="0"/>
              </a:spcAft>
            </a:pPr>
            <a:endParaRPr lang="it-IT" altLang="it-IT" sz="1600" dirty="0">
              <a:solidFill>
                <a:srgbClr val="FF9900"/>
              </a:solidFill>
            </a:endParaRPr>
          </a:p>
        </p:txBody>
      </p:sp>
      <p:sp>
        <p:nvSpPr>
          <p:cNvPr id="33800" name="Text Box 6">
            <a:extLst>
              <a:ext uri="{FF2B5EF4-FFF2-40B4-BE49-F238E27FC236}">
                <a16:creationId xmlns:a16="http://schemas.microsoft.com/office/drawing/2014/main" id="{0327072F-6D85-9641-AF0E-EFD0A1B1F59B}"/>
              </a:ext>
            </a:extLst>
          </p:cNvPr>
          <p:cNvSpPr txBox="1">
            <a:spLocks noChangeArrowheads="1"/>
          </p:cNvSpPr>
          <p:nvPr/>
        </p:nvSpPr>
        <p:spPr bwMode="auto">
          <a:xfrm>
            <a:off x="8467725" y="4787900"/>
            <a:ext cx="676275"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02" rIns="90000" bIns="45000"/>
          <a:lstStyle/>
          <a:p>
            <a:pPr eaLnBrk="1">
              <a:lnSpc>
                <a:spcPct val="93000"/>
              </a:lnSpc>
              <a:buClr>
                <a:srgbClr val="000000"/>
              </a:buClr>
              <a:buSzPct val="100000"/>
              <a:buFont typeface="Times New Roman" panose="02020603050405020304" pitchFamily="18" charset="0"/>
              <a:buNone/>
            </a:pPr>
            <a:r>
              <a:rPr lang="it-IT" altLang="it-IT" sz="900"/>
              <a:t>pag. </a:t>
            </a:r>
            <a:fld id="{99611103-3250-5949-BC67-B38018404DAA}" type="slidenum">
              <a:rPr lang="it-IT" altLang="it-IT" sz="900" b="1"/>
              <a:pPr eaLnBrk="1">
                <a:lnSpc>
                  <a:spcPct val="93000"/>
                </a:lnSpc>
                <a:buClr>
                  <a:srgbClr val="000000"/>
                </a:buClr>
                <a:buSzPct val="100000"/>
                <a:buFont typeface="Times New Roman" panose="02020603050405020304" pitchFamily="18" charset="0"/>
                <a:buNone/>
              </a:pPr>
              <a:t>3</a:t>
            </a:fld>
            <a:endParaRPr lang="it-IT" altLang="it-IT" sz="900" b="1"/>
          </a:p>
        </p:txBody>
      </p:sp>
      <p:pic>
        <p:nvPicPr>
          <p:cNvPr id="12" name="Immagine 11" descr="Immagine che contiene testo&#10;&#10;Descrizione generata automaticamente">
            <a:extLst>
              <a:ext uri="{FF2B5EF4-FFF2-40B4-BE49-F238E27FC236}">
                <a16:creationId xmlns:a16="http://schemas.microsoft.com/office/drawing/2014/main" id="{CAFEED2C-63F0-D24F-9E83-5382154AD3DD}"/>
              </a:ext>
            </a:extLst>
          </p:cNvPr>
          <p:cNvPicPr>
            <a:picLocks noChangeAspect="1"/>
          </p:cNvPicPr>
          <p:nvPr/>
        </p:nvPicPr>
        <p:blipFill>
          <a:blip r:embed="rId4"/>
          <a:stretch>
            <a:fillRect/>
          </a:stretch>
        </p:blipFill>
        <p:spPr>
          <a:xfrm>
            <a:off x="345410" y="4616835"/>
            <a:ext cx="1110992" cy="34213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Immagine 2">
            <a:extLst>
              <a:ext uri="{FF2B5EF4-FFF2-40B4-BE49-F238E27FC236}">
                <a16:creationId xmlns:a16="http://schemas.microsoft.com/office/drawing/2014/main" id="{F9401E78-45C3-D74B-8BA5-31FFF00536D5}"/>
              </a:ext>
            </a:extLst>
          </p:cNvPr>
          <p:cNvPicPr>
            <a:picLocks noChangeAspect="1" noChangeArrowheads="1"/>
          </p:cNvPicPr>
          <p:nvPr/>
        </p:nvPicPr>
        <p:blipFill>
          <a:blip r:embed="rId3">
            <a:alphaModFix amt="26000"/>
            <a:extLst>
              <a:ext uri="{28A0092B-C50C-407E-A947-70E740481C1C}">
                <a14:useLocalDpi xmlns:a14="http://schemas.microsoft.com/office/drawing/2010/main" val="0"/>
              </a:ext>
            </a:extLst>
          </a:blip>
          <a:srcRect r="44466"/>
          <a:stretch>
            <a:fillRect/>
          </a:stretch>
        </p:blipFill>
        <p:spPr bwMode="auto">
          <a:xfrm>
            <a:off x="6253163" y="0"/>
            <a:ext cx="28908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 name="Rectangle 3">
            <a:extLst>
              <a:ext uri="{FF2B5EF4-FFF2-40B4-BE49-F238E27FC236}">
                <a16:creationId xmlns:a16="http://schemas.microsoft.com/office/drawing/2014/main" id="{3036802B-F9B3-3247-B8C0-EC563ABC611B}"/>
              </a:ext>
            </a:extLst>
          </p:cNvPr>
          <p:cNvSpPr>
            <a:spLocks noChangeArrowheads="1"/>
          </p:cNvSpPr>
          <p:nvPr/>
        </p:nvSpPr>
        <p:spPr bwMode="auto">
          <a:xfrm>
            <a:off x="323530" y="242091"/>
            <a:ext cx="807898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75"/>
              </a:spcBef>
              <a:spcAft>
                <a:spcPct val="0"/>
              </a:spcAft>
            </a:pPr>
            <a:r>
              <a:rPr lang="it-IT" altLang="it-IT" sz="2800" b="1" dirty="0">
                <a:solidFill>
                  <a:srgbClr val="1C1C1C"/>
                </a:solidFill>
              </a:rPr>
              <a:t>Compliance con la tassonomia europea sulla finanza sostenibile</a:t>
            </a:r>
            <a:endParaRPr lang="it-IT" altLang="it-IT" sz="2800" dirty="0"/>
          </a:p>
        </p:txBody>
      </p:sp>
      <p:sp>
        <p:nvSpPr>
          <p:cNvPr id="33794" name="Rectangle 4">
            <a:extLst>
              <a:ext uri="{FF2B5EF4-FFF2-40B4-BE49-F238E27FC236}">
                <a16:creationId xmlns:a16="http://schemas.microsoft.com/office/drawing/2014/main" id="{2B2CE5DD-9A04-A643-A3F3-5487A248CFD9}"/>
              </a:ext>
            </a:extLst>
          </p:cNvPr>
          <p:cNvSpPr>
            <a:spLocks noChangeArrowheads="1"/>
          </p:cNvSpPr>
          <p:nvPr/>
        </p:nvSpPr>
        <p:spPr bwMode="auto">
          <a:xfrm>
            <a:off x="370473" y="1204119"/>
            <a:ext cx="8403054" cy="342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algn="just">
              <a:lnSpc>
                <a:spcPct val="107000"/>
              </a:lnSpc>
              <a:spcAft>
                <a:spcPts val="800"/>
              </a:spcAft>
            </a:pPr>
            <a:r>
              <a:rPr lang="it-IT" sz="1800" dirty="0">
                <a:effectLst/>
                <a:latin typeface="Calibri" panose="020F0502020204030204" pitchFamily="34" charset="0"/>
                <a:ea typeface="Calibri" panose="020F0502020204030204" pitchFamily="34" charset="0"/>
              </a:rPr>
              <a:t>La tassonomia sulla finanza sostenibile, ovvero il Regolamento UE 852/2020 e i relativi atti delegati, il fondamento concettuale e giuridico di tutto il futuro della finanza UE. </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rPr>
              <a:t>Questo Regolamento </a:t>
            </a:r>
            <a:r>
              <a:rPr lang="it-IT" sz="1800" dirty="0">
                <a:effectLst/>
                <a:latin typeface="Calibri" panose="020F0502020204030204" pitchFamily="34" charset="0"/>
                <a:ea typeface="Calibri" panose="020F0502020204030204" pitchFamily="34" charset="0"/>
                <a:cs typeface="Calibri" panose="020F0502020204030204" pitchFamily="34" charset="0"/>
              </a:rPr>
              <a:t>stabilisce le quattro condizioni che un'attività economica deve rispettare per poter essere considerata ecosostenibile, vale a dire: </a:t>
            </a:r>
            <a:endParaRPr lang="it-IT" sz="1800" dirty="0">
              <a:effectLst/>
              <a:latin typeface="Calibri" panose="020F0502020204030204" pitchFamily="34" charset="0"/>
              <a:ea typeface="Calibri" panose="020F0502020204030204" pitchFamily="34" charset="0"/>
            </a:endParaRPr>
          </a:p>
          <a:p>
            <a:pPr marL="342900" lvl="0" indent="-342900" algn="just">
              <a:spcAft>
                <a:spcPts val="0"/>
              </a:spcAft>
              <a:buFont typeface="+mj-lt"/>
              <a:buAutoNum type="romanLcPeriod"/>
            </a:pPr>
            <a:r>
              <a:rPr lang="it-IT" sz="1800" dirty="0">
                <a:solidFill>
                  <a:srgbClr val="FF0000"/>
                </a:solidFill>
                <a:effectLst/>
                <a:latin typeface="Calibri" panose="020F0502020204030204" pitchFamily="34" charset="0"/>
                <a:ea typeface="Calibri" panose="020F0502020204030204" pitchFamily="34" charset="0"/>
              </a:rPr>
              <a:t>contribuire in modo sostanziale al raggiungimento di uno o più dei sei obiettivi ambientali (articolo 9 del regolamento); </a:t>
            </a:r>
            <a:endParaRPr lang="it-IT" sz="1800" dirty="0">
              <a:solidFill>
                <a:srgbClr val="FF0000"/>
              </a:solidFill>
              <a:effectLst/>
              <a:latin typeface="Times New Roman" panose="02020603050405020304" pitchFamily="18" charset="0"/>
              <a:ea typeface="Calibri" panose="020F0502020204030204" pitchFamily="34" charset="0"/>
            </a:endParaRPr>
          </a:p>
          <a:p>
            <a:pPr marL="342900" lvl="0" indent="-342900" algn="just">
              <a:spcAft>
                <a:spcPts val="0"/>
              </a:spcAft>
              <a:buFont typeface="+mj-lt"/>
              <a:buAutoNum type="romanLcPeriod"/>
            </a:pPr>
            <a:r>
              <a:rPr lang="it-IT" sz="1800" dirty="0">
                <a:solidFill>
                  <a:srgbClr val="FF0000"/>
                </a:solidFill>
                <a:effectLst/>
                <a:latin typeface="Calibri" panose="020F0502020204030204" pitchFamily="34" charset="0"/>
                <a:ea typeface="Calibri" panose="020F0502020204030204" pitchFamily="34" charset="0"/>
              </a:rPr>
              <a:t>non arrecare un danno significativo a nessuno degli altri obiettivi ambientali; </a:t>
            </a:r>
            <a:endParaRPr lang="it-IT" sz="1800" dirty="0">
              <a:solidFill>
                <a:srgbClr val="FF0000"/>
              </a:solidFill>
              <a:effectLst/>
              <a:latin typeface="Times New Roman" panose="02020603050405020304" pitchFamily="18" charset="0"/>
              <a:ea typeface="Calibri" panose="020F0502020204030204" pitchFamily="34" charset="0"/>
            </a:endParaRPr>
          </a:p>
          <a:p>
            <a:pPr marL="342900" lvl="0" indent="-342900" algn="just">
              <a:spcAft>
                <a:spcPts val="0"/>
              </a:spcAft>
              <a:buFont typeface="+mj-lt"/>
              <a:buAutoNum type="romanLcPeriod"/>
            </a:pPr>
            <a:r>
              <a:rPr lang="it-IT" sz="1800" dirty="0">
                <a:solidFill>
                  <a:srgbClr val="FF0000"/>
                </a:solidFill>
                <a:effectLst/>
                <a:latin typeface="Calibri" panose="020F0502020204030204" pitchFamily="34" charset="0"/>
                <a:ea typeface="Calibri" panose="020F0502020204030204" pitchFamily="34" charset="0"/>
              </a:rPr>
              <a:t>essere svolta nel rispetto delle garanzie (sociali) minime di salvaguardia previste all'articolo 18 del regolamento; e </a:t>
            </a:r>
            <a:endParaRPr lang="it-IT" sz="1800" dirty="0">
              <a:solidFill>
                <a:srgbClr val="FF0000"/>
              </a:solidFill>
              <a:effectLst/>
              <a:latin typeface="Times New Roman" panose="02020603050405020304" pitchFamily="18" charset="0"/>
              <a:ea typeface="Calibri" panose="020F0502020204030204" pitchFamily="34" charset="0"/>
            </a:endParaRPr>
          </a:p>
          <a:p>
            <a:pPr marL="342900" lvl="0" indent="-342900" algn="just">
              <a:lnSpc>
                <a:spcPct val="107000"/>
              </a:lnSpc>
              <a:spcAft>
                <a:spcPts val="0"/>
              </a:spcAft>
              <a:buFont typeface="+mj-lt"/>
              <a:buAutoNum type="romanLcPeriod"/>
            </a:pPr>
            <a:r>
              <a:rPr lang="it-IT"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essere conforme ai criteri di vaglio tecnico</a:t>
            </a:r>
            <a:endParaRPr lang="it-IT" altLang="it-IT" sz="1800" b="1" dirty="0">
              <a:solidFill>
                <a:srgbClr val="FF0000"/>
              </a:solidFill>
            </a:endParaRPr>
          </a:p>
          <a:p>
            <a:pPr marL="342900" indent="-342900" eaLnBrk="1">
              <a:lnSpc>
                <a:spcPct val="100000"/>
              </a:lnSpc>
              <a:spcBef>
                <a:spcPts val="0"/>
              </a:spcBef>
              <a:spcAft>
                <a:spcPts val="0"/>
              </a:spcAft>
              <a:buFont typeface="+mj-lt"/>
              <a:buAutoNum type="arabicPeriod"/>
            </a:pPr>
            <a:endParaRPr lang="it-IT" altLang="it-IT" b="1" dirty="0">
              <a:solidFill>
                <a:srgbClr val="00B050"/>
              </a:solidFill>
            </a:endParaRPr>
          </a:p>
          <a:p>
            <a:pPr marL="342900" indent="-342900" eaLnBrk="1">
              <a:lnSpc>
                <a:spcPct val="100000"/>
              </a:lnSpc>
              <a:spcBef>
                <a:spcPts val="0"/>
              </a:spcBef>
              <a:spcAft>
                <a:spcPts val="0"/>
              </a:spcAft>
              <a:buFont typeface="+mj-lt"/>
              <a:buAutoNum type="arabicPeriod"/>
            </a:pPr>
            <a:endParaRPr lang="it-IT" altLang="it-IT" b="1" dirty="0">
              <a:solidFill>
                <a:srgbClr val="FF0000"/>
              </a:solidFill>
              <a:latin typeface="+mn-lt"/>
            </a:endParaRPr>
          </a:p>
          <a:p>
            <a:pPr eaLnBrk="1">
              <a:lnSpc>
                <a:spcPct val="150000"/>
              </a:lnSpc>
              <a:spcAft>
                <a:spcPct val="0"/>
              </a:spcAft>
            </a:pPr>
            <a:r>
              <a:rPr lang="it-IT" altLang="it-IT" b="1" dirty="0"/>
              <a:t> </a:t>
            </a:r>
          </a:p>
          <a:p>
            <a:pPr eaLnBrk="1">
              <a:lnSpc>
                <a:spcPct val="150000"/>
              </a:lnSpc>
              <a:spcAft>
                <a:spcPct val="0"/>
              </a:spcAft>
            </a:pPr>
            <a:r>
              <a:rPr lang="it-IT" altLang="it-IT" dirty="0"/>
              <a:t> </a:t>
            </a:r>
          </a:p>
          <a:p>
            <a:pPr eaLnBrk="1">
              <a:lnSpc>
                <a:spcPct val="100000"/>
              </a:lnSpc>
              <a:spcAft>
                <a:spcPct val="0"/>
              </a:spcAft>
            </a:pPr>
            <a:endParaRPr lang="it-IT" altLang="it-IT" sz="1000" dirty="0"/>
          </a:p>
          <a:p>
            <a:pPr eaLnBrk="1">
              <a:lnSpc>
                <a:spcPct val="100000"/>
              </a:lnSpc>
              <a:spcAft>
                <a:spcPct val="0"/>
              </a:spcAft>
            </a:pPr>
            <a:endParaRPr lang="it-IT" altLang="it-IT" sz="1000" dirty="0"/>
          </a:p>
        </p:txBody>
      </p:sp>
      <p:sp>
        <p:nvSpPr>
          <p:cNvPr id="33795" name="Rectangle 5">
            <a:extLst>
              <a:ext uri="{FF2B5EF4-FFF2-40B4-BE49-F238E27FC236}">
                <a16:creationId xmlns:a16="http://schemas.microsoft.com/office/drawing/2014/main" id="{577C070E-20D1-C543-8D24-5445FB490DAA}"/>
              </a:ext>
            </a:extLst>
          </p:cNvPr>
          <p:cNvSpPr>
            <a:spLocks noChangeArrowheads="1"/>
          </p:cNvSpPr>
          <p:nvPr/>
        </p:nvSpPr>
        <p:spPr bwMode="auto">
          <a:xfrm rot="5400000" flipH="1">
            <a:off x="954089" y="-7939"/>
            <a:ext cx="36513" cy="1944688"/>
          </a:xfrm>
          <a:prstGeom prst="rect">
            <a:avLst/>
          </a:prstGeom>
          <a:solidFill>
            <a:srgbClr val="FF9900"/>
          </a:solidFill>
          <a:ln w="9525">
            <a:solidFill>
              <a:srgbClr val="FF99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3798" name="Rectangle 3">
            <a:extLst>
              <a:ext uri="{FF2B5EF4-FFF2-40B4-BE49-F238E27FC236}">
                <a16:creationId xmlns:a16="http://schemas.microsoft.com/office/drawing/2014/main" id="{EC1FE1D0-E8E9-5F4E-8955-0FFEA9B2B907}"/>
              </a:ext>
            </a:extLst>
          </p:cNvPr>
          <p:cNvSpPr>
            <a:spLocks noChangeArrowheads="1"/>
          </p:cNvSpPr>
          <p:nvPr/>
        </p:nvSpPr>
        <p:spPr bwMode="auto">
          <a:xfrm>
            <a:off x="525463" y="938213"/>
            <a:ext cx="728662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75"/>
              </a:spcBef>
              <a:spcAft>
                <a:spcPct val="0"/>
              </a:spcAft>
            </a:pPr>
            <a:endParaRPr lang="it-IT" altLang="it-IT" sz="1600" dirty="0">
              <a:solidFill>
                <a:srgbClr val="FF9900"/>
              </a:solidFill>
            </a:endParaRPr>
          </a:p>
        </p:txBody>
      </p:sp>
      <p:sp>
        <p:nvSpPr>
          <p:cNvPr id="33800" name="Text Box 6">
            <a:extLst>
              <a:ext uri="{FF2B5EF4-FFF2-40B4-BE49-F238E27FC236}">
                <a16:creationId xmlns:a16="http://schemas.microsoft.com/office/drawing/2014/main" id="{0327072F-6D85-9641-AF0E-EFD0A1B1F59B}"/>
              </a:ext>
            </a:extLst>
          </p:cNvPr>
          <p:cNvSpPr txBox="1">
            <a:spLocks noChangeArrowheads="1"/>
          </p:cNvSpPr>
          <p:nvPr/>
        </p:nvSpPr>
        <p:spPr bwMode="auto">
          <a:xfrm>
            <a:off x="8467725" y="4787900"/>
            <a:ext cx="676275"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02" rIns="90000" bIns="45000"/>
          <a:lstStyle/>
          <a:p>
            <a:pPr eaLnBrk="1">
              <a:lnSpc>
                <a:spcPct val="93000"/>
              </a:lnSpc>
              <a:buClr>
                <a:srgbClr val="000000"/>
              </a:buClr>
              <a:buSzPct val="100000"/>
              <a:buFont typeface="Times New Roman" panose="02020603050405020304" pitchFamily="18" charset="0"/>
              <a:buNone/>
            </a:pPr>
            <a:r>
              <a:rPr lang="it-IT" altLang="it-IT" sz="900"/>
              <a:t>pag. </a:t>
            </a:r>
            <a:fld id="{99611103-3250-5949-BC67-B38018404DAA}" type="slidenum">
              <a:rPr lang="it-IT" altLang="it-IT" sz="900" b="1"/>
              <a:pPr eaLnBrk="1">
                <a:lnSpc>
                  <a:spcPct val="93000"/>
                </a:lnSpc>
                <a:buClr>
                  <a:srgbClr val="000000"/>
                </a:buClr>
                <a:buSzPct val="100000"/>
                <a:buFont typeface="Times New Roman" panose="02020603050405020304" pitchFamily="18" charset="0"/>
                <a:buNone/>
              </a:pPr>
              <a:t>4</a:t>
            </a:fld>
            <a:endParaRPr lang="it-IT" altLang="it-IT" sz="900" b="1"/>
          </a:p>
        </p:txBody>
      </p:sp>
      <p:pic>
        <p:nvPicPr>
          <p:cNvPr id="12" name="Immagine 11" descr="Immagine che contiene testo&#10;&#10;Descrizione generata automaticamente">
            <a:extLst>
              <a:ext uri="{FF2B5EF4-FFF2-40B4-BE49-F238E27FC236}">
                <a16:creationId xmlns:a16="http://schemas.microsoft.com/office/drawing/2014/main" id="{CAFEED2C-63F0-D24F-9E83-5382154AD3DD}"/>
              </a:ext>
            </a:extLst>
          </p:cNvPr>
          <p:cNvPicPr>
            <a:picLocks noChangeAspect="1"/>
          </p:cNvPicPr>
          <p:nvPr/>
        </p:nvPicPr>
        <p:blipFill>
          <a:blip r:embed="rId4"/>
          <a:stretch>
            <a:fillRect/>
          </a:stretch>
        </p:blipFill>
        <p:spPr>
          <a:xfrm>
            <a:off x="345410" y="4616835"/>
            <a:ext cx="1110992" cy="342130"/>
          </a:xfrm>
          <a:prstGeom prst="rect">
            <a:avLst/>
          </a:prstGeom>
        </p:spPr>
      </p:pic>
    </p:spTree>
    <p:extLst>
      <p:ext uri="{BB962C8B-B14F-4D97-AF65-F5344CB8AC3E}">
        <p14:creationId xmlns:p14="http://schemas.microsoft.com/office/powerpoint/2010/main" val="42447088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Immagine 2">
            <a:extLst>
              <a:ext uri="{FF2B5EF4-FFF2-40B4-BE49-F238E27FC236}">
                <a16:creationId xmlns:a16="http://schemas.microsoft.com/office/drawing/2014/main" id="{F9401E78-45C3-D74B-8BA5-31FFF00536D5}"/>
              </a:ext>
            </a:extLst>
          </p:cNvPr>
          <p:cNvPicPr>
            <a:picLocks noChangeAspect="1" noChangeArrowheads="1"/>
          </p:cNvPicPr>
          <p:nvPr/>
        </p:nvPicPr>
        <p:blipFill>
          <a:blip r:embed="rId3">
            <a:alphaModFix amt="26000"/>
            <a:extLst>
              <a:ext uri="{28A0092B-C50C-407E-A947-70E740481C1C}">
                <a14:useLocalDpi xmlns:a14="http://schemas.microsoft.com/office/drawing/2010/main" val="0"/>
              </a:ext>
            </a:extLst>
          </a:blip>
          <a:srcRect r="44466"/>
          <a:stretch>
            <a:fillRect/>
          </a:stretch>
        </p:blipFill>
        <p:spPr bwMode="auto">
          <a:xfrm>
            <a:off x="6253163" y="0"/>
            <a:ext cx="28908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 name="Rectangle 3">
            <a:extLst>
              <a:ext uri="{FF2B5EF4-FFF2-40B4-BE49-F238E27FC236}">
                <a16:creationId xmlns:a16="http://schemas.microsoft.com/office/drawing/2014/main" id="{3036802B-F9B3-3247-B8C0-EC563ABC611B}"/>
              </a:ext>
            </a:extLst>
          </p:cNvPr>
          <p:cNvSpPr>
            <a:spLocks noChangeArrowheads="1"/>
          </p:cNvSpPr>
          <p:nvPr/>
        </p:nvSpPr>
        <p:spPr bwMode="auto">
          <a:xfrm>
            <a:off x="323530" y="242091"/>
            <a:ext cx="807898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75"/>
              </a:spcBef>
              <a:spcAft>
                <a:spcPct val="0"/>
              </a:spcAft>
            </a:pPr>
            <a:r>
              <a:rPr lang="it-IT" altLang="it-IT" sz="2800" b="1" dirty="0">
                <a:solidFill>
                  <a:srgbClr val="1C1C1C"/>
                </a:solidFill>
              </a:rPr>
              <a:t>Compliance con la tassonomia europea sulla finanza sostenibile</a:t>
            </a:r>
            <a:endParaRPr lang="it-IT" altLang="it-IT" sz="2800" dirty="0"/>
          </a:p>
        </p:txBody>
      </p:sp>
      <p:sp>
        <p:nvSpPr>
          <p:cNvPr id="33794" name="Rectangle 4">
            <a:extLst>
              <a:ext uri="{FF2B5EF4-FFF2-40B4-BE49-F238E27FC236}">
                <a16:creationId xmlns:a16="http://schemas.microsoft.com/office/drawing/2014/main" id="{2B2CE5DD-9A04-A643-A3F3-5487A248CFD9}"/>
              </a:ext>
            </a:extLst>
          </p:cNvPr>
          <p:cNvSpPr>
            <a:spLocks noChangeArrowheads="1"/>
          </p:cNvSpPr>
          <p:nvPr/>
        </p:nvSpPr>
        <p:spPr bwMode="auto">
          <a:xfrm>
            <a:off x="370473" y="1204119"/>
            <a:ext cx="8403054" cy="342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algn="just">
              <a:lnSpc>
                <a:spcPct val="107000"/>
              </a:lnSpc>
              <a:spcAft>
                <a:spcPts val="800"/>
              </a:spcAft>
            </a:pPr>
            <a:r>
              <a:rPr lang="it-IT" sz="1600" dirty="0">
                <a:effectLst/>
                <a:latin typeface="Calibri" panose="020F0502020204030204" pitchFamily="34" charset="0"/>
                <a:ea typeface="Calibri" panose="020F0502020204030204" pitchFamily="34" charset="0"/>
              </a:rPr>
              <a:t>I sei obbiettivi di sostenibilità ambientale del Regolamento 852/2020 sono: </a:t>
            </a:r>
          </a:p>
          <a:p>
            <a:pPr marL="742950" lvl="1" indent="-285750" algn="just">
              <a:lnSpc>
                <a:spcPct val="107000"/>
              </a:lnSpc>
              <a:spcAft>
                <a:spcPts val="800"/>
              </a:spcAft>
              <a:buFont typeface="+mj-lt"/>
              <a:buAutoNum type="arabicPeriod"/>
              <a:tabLst>
                <a:tab pos="914400" algn="l"/>
              </a:tabLst>
            </a:pPr>
            <a:r>
              <a:rPr lang="it-IT" sz="1600" dirty="0">
                <a:solidFill>
                  <a:srgbClr val="00B050"/>
                </a:solidFill>
                <a:effectLst/>
                <a:latin typeface="Calibri" panose="020F0502020204030204" pitchFamily="34" charset="0"/>
                <a:ea typeface="Calibri" panose="020F0502020204030204" pitchFamily="34" charset="0"/>
              </a:rPr>
              <a:t>mitigazione del cambiamento climatico; </a:t>
            </a:r>
          </a:p>
          <a:p>
            <a:pPr marL="742950" lvl="1" indent="-285750" algn="just">
              <a:lnSpc>
                <a:spcPct val="107000"/>
              </a:lnSpc>
              <a:spcAft>
                <a:spcPts val="800"/>
              </a:spcAft>
              <a:buFont typeface="+mj-lt"/>
              <a:buAutoNum type="arabicPeriod"/>
              <a:tabLst>
                <a:tab pos="914400" algn="l"/>
              </a:tabLst>
            </a:pPr>
            <a:r>
              <a:rPr lang="it-IT" sz="1600" dirty="0">
                <a:solidFill>
                  <a:srgbClr val="00B050"/>
                </a:solidFill>
                <a:effectLst/>
                <a:latin typeface="Calibri" panose="020F0502020204030204" pitchFamily="34" charset="0"/>
                <a:ea typeface="Calibri" panose="020F0502020204030204" pitchFamily="34" charset="0"/>
              </a:rPr>
              <a:t>adattamento al cambiamento climatico; </a:t>
            </a:r>
          </a:p>
          <a:p>
            <a:pPr marL="742950" lvl="1" indent="-285750" algn="just">
              <a:lnSpc>
                <a:spcPct val="107000"/>
              </a:lnSpc>
              <a:spcAft>
                <a:spcPts val="800"/>
              </a:spcAft>
              <a:buFont typeface="+mj-lt"/>
              <a:buAutoNum type="arabicPeriod"/>
              <a:tabLst>
                <a:tab pos="914400" algn="l"/>
              </a:tabLst>
            </a:pPr>
            <a:r>
              <a:rPr lang="it-IT" sz="1600" dirty="0">
                <a:solidFill>
                  <a:srgbClr val="00B050"/>
                </a:solidFill>
                <a:effectLst/>
                <a:latin typeface="Calibri" panose="020F0502020204030204" pitchFamily="34" charset="0"/>
                <a:ea typeface="Calibri" panose="020F0502020204030204" pitchFamily="34" charset="0"/>
              </a:rPr>
              <a:t>uso sostenibile e protezione delle risorse idriche e marine; </a:t>
            </a:r>
          </a:p>
          <a:p>
            <a:pPr marL="742950" lvl="1" indent="-285750" algn="just">
              <a:lnSpc>
                <a:spcPct val="107000"/>
              </a:lnSpc>
              <a:spcAft>
                <a:spcPts val="800"/>
              </a:spcAft>
              <a:buFont typeface="+mj-lt"/>
              <a:buAutoNum type="arabicPeriod"/>
              <a:tabLst>
                <a:tab pos="914400" algn="l"/>
              </a:tabLst>
            </a:pPr>
            <a:r>
              <a:rPr lang="it-IT" sz="1600" dirty="0">
                <a:solidFill>
                  <a:srgbClr val="00B050"/>
                </a:solidFill>
                <a:effectLst/>
                <a:latin typeface="Calibri" panose="020F0502020204030204" pitchFamily="34" charset="0"/>
                <a:ea typeface="Calibri" panose="020F0502020204030204" pitchFamily="34" charset="0"/>
              </a:rPr>
              <a:t>transizione verso l’economia circolare, con riferimento anche a riduzione e riciclo dei rifiuti; </a:t>
            </a:r>
          </a:p>
          <a:p>
            <a:pPr marL="742950" lvl="1" indent="-285750" algn="just">
              <a:lnSpc>
                <a:spcPct val="107000"/>
              </a:lnSpc>
              <a:spcAft>
                <a:spcPts val="800"/>
              </a:spcAft>
              <a:buFont typeface="+mj-lt"/>
              <a:buAutoNum type="arabicPeriod"/>
              <a:tabLst>
                <a:tab pos="914400" algn="l"/>
              </a:tabLst>
            </a:pPr>
            <a:r>
              <a:rPr lang="it-IT" sz="1600" dirty="0">
                <a:solidFill>
                  <a:srgbClr val="00B050"/>
                </a:solidFill>
                <a:effectLst/>
                <a:latin typeface="Calibri" panose="020F0502020204030204" pitchFamily="34" charset="0"/>
                <a:ea typeface="Calibri" panose="020F0502020204030204" pitchFamily="34" charset="0"/>
              </a:rPr>
              <a:t>prevenzione e controllo dell’inquinamento; </a:t>
            </a:r>
          </a:p>
          <a:p>
            <a:pPr marL="742950" lvl="1" indent="-285750" algn="just">
              <a:lnSpc>
                <a:spcPct val="107000"/>
              </a:lnSpc>
              <a:spcAft>
                <a:spcPts val="800"/>
              </a:spcAft>
              <a:buFont typeface="+mj-lt"/>
              <a:buAutoNum type="arabicPeriod"/>
              <a:tabLst>
                <a:tab pos="914400" algn="l"/>
              </a:tabLst>
            </a:pPr>
            <a:r>
              <a:rPr lang="it-IT" sz="1600" dirty="0">
                <a:solidFill>
                  <a:srgbClr val="00B050"/>
                </a:solidFill>
                <a:effectLst/>
                <a:latin typeface="Calibri" panose="020F0502020204030204" pitchFamily="34" charset="0"/>
                <a:ea typeface="Calibri" panose="020F0502020204030204" pitchFamily="34" charset="0"/>
              </a:rPr>
              <a:t>protezione della biodiversità e della salute degli ecosistemi.</a:t>
            </a:r>
          </a:p>
          <a:p>
            <a:pPr algn="just"/>
            <a:r>
              <a:rPr lang="it-IT" sz="1600" dirty="0">
                <a:effectLst/>
                <a:latin typeface="Calibri" panose="020F0502020204030204" pitchFamily="34" charset="0"/>
                <a:ea typeface="Calibri" panose="020F0502020204030204" pitchFamily="34" charset="0"/>
              </a:rPr>
              <a:t>Come di è detto nella slide precedente, questi criteri sono riportati nel già citato articolo 9 del Regolamento 852/2020 e sono descritti nel dettaglio negli articoli successivi dal 10 al 16.</a:t>
            </a:r>
          </a:p>
          <a:p>
            <a:pPr marL="342900" indent="-342900" eaLnBrk="1">
              <a:lnSpc>
                <a:spcPct val="100000"/>
              </a:lnSpc>
              <a:spcBef>
                <a:spcPts val="0"/>
              </a:spcBef>
              <a:spcAft>
                <a:spcPts val="0"/>
              </a:spcAft>
              <a:buFont typeface="+mj-lt"/>
              <a:buAutoNum type="arabicPeriod"/>
            </a:pPr>
            <a:endParaRPr lang="it-IT" altLang="it-IT" b="1" dirty="0">
              <a:solidFill>
                <a:srgbClr val="00B050"/>
              </a:solidFill>
            </a:endParaRPr>
          </a:p>
          <a:p>
            <a:pPr marL="342900" indent="-342900" eaLnBrk="1">
              <a:lnSpc>
                <a:spcPct val="100000"/>
              </a:lnSpc>
              <a:spcBef>
                <a:spcPts val="0"/>
              </a:spcBef>
              <a:spcAft>
                <a:spcPts val="0"/>
              </a:spcAft>
              <a:buFont typeface="+mj-lt"/>
              <a:buAutoNum type="arabicPeriod"/>
            </a:pPr>
            <a:endParaRPr lang="it-IT" altLang="it-IT" b="1" dirty="0">
              <a:solidFill>
                <a:srgbClr val="FF0000"/>
              </a:solidFill>
              <a:latin typeface="+mn-lt"/>
            </a:endParaRPr>
          </a:p>
          <a:p>
            <a:pPr eaLnBrk="1">
              <a:lnSpc>
                <a:spcPct val="150000"/>
              </a:lnSpc>
              <a:spcAft>
                <a:spcPct val="0"/>
              </a:spcAft>
            </a:pPr>
            <a:r>
              <a:rPr lang="it-IT" altLang="it-IT" b="1" dirty="0"/>
              <a:t> </a:t>
            </a:r>
          </a:p>
          <a:p>
            <a:pPr eaLnBrk="1">
              <a:lnSpc>
                <a:spcPct val="150000"/>
              </a:lnSpc>
              <a:spcAft>
                <a:spcPct val="0"/>
              </a:spcAft>
            </a:pPr>
            <a:r>
              <a:rPr lang="it-IT" altLang="it-IT" dirty="0"/>
              <a:t> </a:t>
            </a:r>
          </a:p>
          <a:p>
            <a:pPr eaLnBrk="1">
              <a:lnSpc>
                <a:spcPct val="100000"/>
              </a:lnSpc>
              <a:spcAft>
                <a:spcPct val="0"/>
              </a:spcAft>
            </a:pPr>
            <a:endParaRPr lang="it-IT" altLang="it-IT" sz="1000" dirty="0"/>
          </a:p>
          <a:p>
            <a:pPr eaLnBrk="1">
              <a:lnSpc>
                <a:spcPct val="100000"/>
              </a:lnSpc>
              <a:spcAft>
                <a:spcPct val="0"/>
              </a:spcAft>
            </a:pPr>
            <a:endParaRPr lang="it-IT" altLang="it-IT" sz="1000" dirty="0"/>
          </a:p>
        </p:txBody>
      </p:sp>
      <p:sp>
        <p:nvSpPr>
          <p:cNvPr id="33795" name="Rectangle 5">
            <a:extLst>
              <a:ext uri="{FF2B5EF4-FFF2-40B4-BE49-F238E27FC236}">
                <a16:creationId xmlns:a16="http://schemas.microsoft.com/office/drawing/2014/main" id="{577C070E-20D1-C543-8D24-5445FB490DAA}"/>
              </a:ext>
            </a:extLst>
          </p:cNvPr>
          <p:cNvSpPr>
            <a:spLocks noChangeArrowheads="1"/>
          </p:cNvSpPr>
          <p:nvPr/>
        </p:nvSpPr>
        <p:spPr bwMode="auto">
          <a:xfrm rot="5400000" flipH="1">
            <a:off x="954089" y="-7939"/>
            <a:ext cx="36513" cy="1944688"/>
          </a:xfrm>
          <a:prstGeom prst="rect">
            <a:avLst/>
          </a:prstGeom>
          <a:solidFill>
            <a:srgbClr val="FF9900"/>
          </a:solidFill>
          <a:ln w="9525">
            <a:solidFill>
              <a:srgbClr val="FF99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3798" name="Rectangle 3">
            <a:extLst>
              <a:ext uri="{FF2B5EF4-FFF2-40B4-BE49-F238E27FC236}">
                <a16:creationId xmlns:a16="http://schemas.microsoft.com/office/drawing/2014/main" id="{EC1FE1D0-E8E9-5F4E-8955-0FFEA9B2B907}"/>
              </a:ext>
            </a:extLst>
          </p:cNvPr>
          <p:cNvSpPr>
            <a:spLocks noChangeArrowheads="1"/>
          </p:cNvSpPr>
          <p:nvPr/>
        </p:nvSpPr>
        <p:spPr bwMode="auto">
          <a:xfrm>
            <a:off x="525463" y="938213"/>
            <a:ext cx="728662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75"/>
              </a:spcBef>
              <a:spcAft>
                <a:spcPct val="0"/>
              </a:spcAft>
            </a:pPr>
            <a:endParaRPr lang="it-IT" altLang="it-IT" sz="1600" dirty="0">
              <a:solidFill>
                <a:srgbClr val="FF9900"/>
              </a:solidFill>
            </a:endParaRPr>
          </a:p>
        </p:txBody>
      </p:sp>
      <p:sp>
        <p:nvSpPr>
          <p:cNvPr id="33800" name="Text Box 6">
            <a:extLst>
              <a:ext uri="{FF2B5EF4-FFF2-40B4-BE49-F238E27FC236}">
                <a16:creationId xmlns:a16="http://schemas.microsoft.com/office/drawing/2014/main" id="{0327072F-6D85-9641-AF0E-EFD0A1B1F59B}"/>
              </a:ext>
            </a:extLst>
          </p:cNvPr>
          <p:cNvSpPr txBox="1">
            <a:spLocks noChangeArrowheads="1"/>
          </p:cNvSpPr>
          <p:nvPr/>
        </p:nvSpPr>
        <p:spPr bwMode="auto">
          <a:xfrm>
            <a:off x="8467725" y="4787900"/>
            <a:ext cx="676275"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02" rIns="90000" bIns="45000"/>
          <a:lstStyle/>
          <a:p>
            <a:pPr eaLnBrk="1">
              <a:lnSpc>
                <a:spcPct val="93000"/>
              </a:lnSpc>
              <a:buClr>
                <a:srgbClr val="000000"/>
              </a:buClr>
              <a:buSzPct val="100000"/>
              <a:buFont typeface="Times New Roman" panose="02020603050405020304" pitchFamily="18" charset="0"/>
              <a:buNone/>
            </a:pPr>
            <a:r>
              <a:rPr lang="it-IT" altLang="it-IT" sz="900"/>
              <a:t>pag. </a:t>
            </a:r>
            <a:fld id="{99611103-3250-5949-BC67-B38018404DAA}" type="slidenum">
              <a:rPr lang="it-IT" altLang="it-IT" sz="900" b="1"/>
              <a:pPr eaLnBrk="1">
                <a:lnSpc>
                  <a:spcPct val="93000"/>
                </a:lnSpc>
                <a:buClr>
                  <a:srgbClr val="000000"/>
                </a:buClr>
                <a:buSzPct val="100000"/>
                <a:buFont typeface="Times New Roman" panose="02020603050405020304" pitchFamily="18" charset="0"/>
                <a:buNone/>
              </a:pPr>
              <a:t>5</a:t>
            </a:fld>
            <a:endParaRPr lang="it-IT" altLang="it-IT" sz="900" b="1"/>
          </a:p>
        </p:txBody>
      </p:sp>
      <p:pic>
        <p:nvPicPr>
          <p:cNvPr id="12" name="Immagine 11" descr="Immagine che contiene testo&#10;&#10;Descrizione generata automaticamente">
            <a:extLst>
              <a:ext uri="{FF2B5EF4-FFF2-40B4-BE49-F238E27FC236}">
                <a16:creationId xmlns:a16="http://schemas.microsoft.com/office/drawing/2014/main" id="{CAFEED2C-63F0-D24F-9E83-5382154AD3DD}"/>
              </a:ext>
            </a:extLst>
          </p:cNvPr>
          <p:cNvPicPr>
            <a:picLocks noChangeAspect="1"/>
          </p:cNvPicPr>
          <p:nvPr/>
        </p:nvPicPr>
        <p:blipFill>
          <a:blip r:embed="rId4"/>
          <a:stretch>
            <a:fillRect/>
          </a:stretch>
        </p:blipFill>
        <p:spPr>
          <a:xfrm>
            <a:off x="345410" y="4616835"/>
            <a:ext cx="1110992" cy="342130"/>
          </a:xfrm>
          <a:prstGeom prst="rect">
            <a:avLst/>
          </a:prstGeom>
        </p:spPr>
      </p:pic>
    </p:spTree>
    <p:extLst>
      <p:ext uri="{BB962C8B-B14F-4D97-AF65-F5344CB8AC3E}">
        <p14:creationId xmlns:p14="http://schemas.microsoft.com/office/powerpoint/2010/main" val="7700906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Immagine 2">
            <a:extLst>
              <a:ext uri="{FF2B5EF4-FFF2-40B4-BE49-F238E27FC236}">
                <a16:creationId xmlns:a16="http://schemas.microsoft.com/office/drawing/2014/main" id="{F9401E78-45C3-D74B-8BA5-31FFF00536D5}"/>
              </a:ext>
            </a:extLst>
          </p:cNvPr>
          <p:cNvPicPr>
            <a:picLocks noChangeAspect="1" noChangeArrowheads="1"/>
          </p:cNvPicPr>
          <p:nvPr/>
        </p:nvPicPr>
        <p:blipFill>
          <a:blip r:embed="rId3">
            <a:alphaModFix amt="26000"/>
            <a:extLst>
              <a:ext uri="{28A0092B-C50C-407E-A947-70E740481C1C}">
                <a14:useLocalDpi xmlns:a14="http://schemas.microsoft.com/office/drawing/2010/main" val="0"/>
              </a:ext>
            </a:extLst>
          </a:blip>
          <a:srcRect r="44466"/>
          <a:stretch>
            <a:fillRect/>
          </a:stretch>
        </p:blipFill>
        <p:spPr bwMode="auto">
          <a:xfrm>
            <a:off x="6253163" y="0"/>
            <a:ext cx="28908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 name="Rectangle 3">
            <a:extLst>
              <a:ext uri="{FF2B5EF4-FFF2-40B4-BE49-F238E27FC236}">
                <a16:creationId xmlns:a16="http://schemas.microsoft.com/office/drawing/2014/main" id="{3036802B-F9B3-3247-B8C0-EC563ABC611B}"/>
              </a:ext>
            </a:extLst>
          </p:cNvPr>
          <p:cNvSpPr>
            <a:spLocks noChangeArrowheads="1"/>
          </p:cNvSpPr>
          <p:nvPr/>
        </p:nvSpPr>
        <p:spPr bwMode="auto">
          <a:xfrm>
            <a:off x="323530" y="242091"/>
            <a:ext cx="807898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75"/>
              </a:spcBef>
              <a:spcAft>
                <a:spcPct val="0"/>
              </a:spcAft>
            </a:pPr>
            <a:r>
              <a:rPr lang="it-IT" altLang="it-IT" sz="2800" b="1" dirty="0">
                <a:solidFill>
                  <a:srgbClr val="1C1C1C"/>
                </a:solidFill>
              </a:rPr>
              <a:t>Compliance con la tassonomia europea sulla finanza sostenibile</a:t>
            </a:r>
            <a:endParaRPr lang="it-IT" altLang="it-IT" sz="2800" dirty="0"/>
          </a:p>
        </p:txBody>
      </p:sp>
      <p:sp>
        <p:nvSpPr>
          <p:cNvPr id="33794" name="Rectangle 4">
            <a:extLst>
              <a:ext uri="{FF2B5EF4-FFF2-40B4-BE49-F238E27FC236}">
                <a16:creationId xmlns:a16="http://schemas.microsoft.com/office/drawing/2014/main" id="{2B2CE5DD-9A04-A643-A3F3-5487A248CFD9}"/>
              </a:ext>
            </a:extLst>
          </p:cNvPr>
          <p:cNvSpPr>
            <a:spLocks noChangeArrowheads="1"/>
          </p:cNvSpPr>
          <p:nvPr/>
        </p:nvSpPr>
        <p:spPr bwMode="auto">
          <a:xfrm>
            <a:off x="370473" y="1204119"/>
            <a:ext cx="8403054" cy="342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algn="just">
              <a:lnSpc>
                <a:spcPct val="107000"/>
              </a:lnSpc>
              <a:spcAft>
                <a:spcPts val="800"/>
              </a:spcAft>
            </a:pPr>
            <a:r>
              <a:rPr lang="it-IT" sz="1800" dirty="0">
                <a:effectLst/>
                <a:latin typeface="Calibri" panose="020F0502020204030204" pitchFamily="34" charset="0"/>
                <a:ea typeface="Calibri" panose="020F0502020204030204" pitchFamily="34" charset="0"/>
              </a:rPr>
              <a:t>Nel Regolamento vengono distinti due livelli:</a:t>
            </a:r>
          </a:p>
          <a:p>
            <a:pPr marL="342900" lvl="0" indent="-342900" algn="just">
              <a:lnSpc>
                <a:spcPct val="107000"/>
              </a:lnSpc>
              <a:buFont typeface="+mj-lt"/>
              <a:buAutoNum type="arabicPeriod"/>
            </a:pPr>
            <a:r>
              <a:rPr lang="it-IT" sz="1800" dirty="0">
                <a:solidFill>
                  <a:srgbClr val="00B050"/>
                </a:solidFill>
                <a:effectLst/>
                <a:latin typeface="Calibri" panose="020F0502020204030204" pitchFamily="34" charset="0"/>
                <a:ea typeface="Calibri" panose="020F0502020204030204" pitchFamily="34" charset="0"/>
              </a:rPr>
              <a:t>gli investimenti che garantiscono un contributo sostanziale al raggiungimento di uno o più dei suddetti obbiettivi ambientali;</a:t>
            </a:r>
          </a:p>
          <a:p>
            <a:pPr marL="342900" lvl="0" indent="-342900" algn="just">
              <a:lnSpc>
                <a:spcPct val="107000"/>
              </a:lnSpc>
              <a:spcAft>
                <a:spcPts val="800"/>
              </a:spcAft>
              <a:buFont typeface="+mj-lt"/>
              <a:buAutoNum type="arabicPeriod"/>
            </a:pPr>
            <a:r>
              <a:rPr lang="it-IT" sz="1800" dirty="0">
                <a:solidFill>
                  <a:srgbClr val="00B050"/>
                </a:solidFill>
                <a:effectLst/>
                <a:latin typeface="Calibri" panose="020F0502020204030204" pitchFamily="34" charset="0"/>
                <a:ea typeface="Calibri" panose="020F0502020204030204" pitchFamily="34" charset="0"/>
              </a:rPr>
              <a:t>gli investimenti che non danno un contributo sostanziale al raggiungimento di uno o più di questi obbiettivi. </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rPr>
              <a:t> </a:t>
            </a:r>
          </a:p>
          <a:p>
            <a:r>
              <a:rPr lang="it-IT" sz="1800" dirty="0">
                <a:effectLst/>
                <a:latin typeface="Calibri" panose="020F0502020204030204" pitchFamily="34" charset="0"/>
                <a:ea typeface="Calibri" panose="020F0502020204030204" pitchFamily="34" charset="0"/>
              </a:rPr>
              <a:t>La differenza tra i due tipi di investimenti è che i primi possono essere oggetto di finanziamenti pubblici importanti e sono al centro dell’attenzione degli investitori che hanno un forte orientamento “green”. </a:t>
            </a:r>
            <a:endParaRPr lang="it-IT" altLang="it-IT" b="1" dirty="0">
              <a:solidFill>
                <a:srgbClr val="00B050"/>
              </a:solidFill>
            </a:endParaRPr>
          </a:p>
          <a:p>
            <a:pPr marL="342900" indent="-342900" eaLnBrk="1">
              <a:lnSpc>
                <a:spcPct val="100000"/>
              </a:lnSpc>
              <a:spcBef>
                <a:spcPts val="0"/>
              </a:spcBef>
              <a:spcAft>
                <a:spcPts val="0"/>
              </a:spcAft>
              <a:buFont typeface="+mj-lt"/>
              <a:buAutoNum type="arabicPeriod"/>
            </a:pPr>
            <a:endParaRPr lang="it-IT" altLang="it-IT" b="1" dirty="0">
              <a:solidFill>
                <a:srgbClr val="FF0000"/>
              </a:solidFill>
              <a:latin typeface="+mn-lt"/>
            </a:endParaRPr>
          </a:p>
          <a:p>
            <a:pPr eaLnBrk="1">
              <a:lnSpc>
                <a:spcPct val="150000"/>
              </a:lnSpc>
              <a:spcAft>
                <a:spcPct val="0"/>
              </a:spcAft>
            </a:pPr>
            <a:r>
              <a:rPr lang="it-IT" altLang="it-IT" b="1" dirty="0"/>
              <a:t> </a:t>
            </a:r>
          </a:p>
          <a:p>
            <a:pPr eaLnBrk="1">
              <a:lnSpc>
                <a:spcPct val="150000"/>
              </a:lnSpc>
              <a:spcAft>
                <a:spcPct val="0"/>
              </a:spcAft>
            </a:pPr>
            <a:r>
              <a:rPr lang="it-IT" altLang="it-IT" dirty="0"/>
              <a:t> </a:t>
            </a:r>
          </a:p>
          <a:p>
            <a:pPr eaLnBrk="1">
              <a:lnSpc>
                <a:spcPct val="100000"/>
              </a:lnSpc>
              <a:spcAft>
                <a:spcPct val="0"/>
              </a:spcAft>
            </a:pPr>
            <a:endParaRPr lang="it-IT" altLang="it-IT" sz="1000" dirty="0"/>
          </a:p>
          <a:p>
            <a:pPr eaLnBrk="1">
              <a:lnSpc>
                <a:spcPct val="100000"/>
              </a:lnSpc>
              <a:spcAft>
                <a:spcPct val="0"/>
              </a:spcAft>
            </a:pPr>
            <a:endParaRPr lang="it-IT" altLang="it-IT" sz="1000" dirty="0"/>
          </a:p>
        </p:txBody>
      </p:sp>
      <p:sp>
        <p:nvSpPr>
          <p:cNvPr id="33795" name="Rectangle 5">
            <a:extLst>
              <a:ext uri="{FF2B5EF4-FFF2-40B4-BE49-F238E27FC236}">
                <a16:creationId xmlns:a16="http://schemas.microsoft.com/office/drawing/2014/main" id="{577C070E-20D1-C543-8D24-5445FB490DAA}"/>
              </a:ext>
            </a:extLst>
          </p:cNvPr>
          <p:cNvSpPr>
            <a:spLocks noChangeArrowheads="1"/>
          </p:cNvSpPr>
          <p:nvPr/>
        </p:nvSpPr>
        <p:spPr bwMode="auto">
          <a:xfrm rot="5400000" flipH="1">
            <a:off x="954089" y="-7939"/>
            <a:ext cx="36513" cy="1944688"/>
          </a:xfrm>
          <a:prstGeom prst="rect">
            <a:avLst/>
          </a:prstGeom>
          <a:solidFill>
            <a:srgbClr val="FF9900"/>
          </a:solidFill>
          <a:ln w="9525">
            <a:solidFill>
              <a:srgbClr val="FF99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3798" name="Rectangle 3">
            <a:extLst>
              <a:ext uri="{FF2B5EF4-FFF2-40B4-BE49-F238E27FC236}">
                <a16:creationId xmlns:a16="http://schemas.microsoft.com/office/drawing/2014/main" id="{EC1FE1D0-E8E9-5F4E-8955-0FFEA9B2B907}"/>
              </a:ext>
            </a:extLst>
          </p:cNvPr>
          <p:cNvSpPr>
            <a:spLocks noChangeArrowheads="1"/>
          </p:cNvSpPr>
          <p:nvPr/>
        </p:nvSpPr>
        <p:spPr bwMode="auto">
          <a:xfrm>
            <a:off x="525463" y="938213"/>
            <a:ext cx="728662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75"/>
              </a:spcBef>
              <a:spcAft>
                <a:spcPct val="0"/>
              </a:spcAft>
            </a:pPr>
            <a:endParaRPr lang="it-IT" altLang="it-IT" sz="1600" dirty="0">
              <a:solidFill>
                <a:srgbClr val="FF9900"/>
              </a:solidFill>
            </a:endParaRPr>
          </a:p>
        </p:txBody>
      </p:sp>
      <p:sp>
        <p:nvSpPr>
          <p:cNvPr id="33800" name="Text Box 6">
            <a:extLst>
              <a:ext uri="{FF2B5EF4-FFF2-40B4-BE49-F238E27FC236}">
                <a16:creationId xmlns:a16="http://schemas.microsoft.com/office/drawing/2014/main" id="{0327072F-6D85-9641-AF0E-EFD0A1B1F59B}"/>
              </a:ext>
            </a:extLst>
          </p:cNvPr>
          <p:cNvSpPr txBox="1">
            <a:spLocks noChangeArrowheads="1"/>
          </p:cNvSpPr>
          <p:nvPr/>
        </p:nvSpPr>
        <p:spPr bwMode="auto">
          <a:xfrm>
            <a:off x="8467725" y="4787900"/>
            <a:ext cx="676275"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02" rIns="90000" bIns="45000"/>
          <a:lstStyle/>
          <a:p>
            <a:pPr eaLnBrk="1">
              <a:lnSpc>
                <a:spcPct val="93000"/>
              </a:lnSpc>
              <a:buClr>
                <a:srgbClr val="000000"/>
              </a:buClr>
              <a:buSzPct val="100000"/>
              <a:buFont typeface="Times New Roman" panose="02020603050405020304" pitchFamily="18" charset="0"/>
              <a:buNone/>
            </a:pPr>
            <a:r>
              <a:rPr lang="it-IT" altLang="it-IT" sz="900"/>
              <a:t>pag. </a:t>
            </a:r>
            <a:fld id="{99611103-3250-5949-BC67-B38018404DAA}" type="slidenum">
              <a:rPr lang="it-IT" altLang="it-IT" sz="900" b="1"/>
              <a:pPr eaLnBrk="1">
                <a:lnSpc>
                  <a:spcPct val="93000"/>
                </a:lnSpc>
                <a:buClr>
                  <a:srgbClr val="000000"/>
                </a:buClr>
                <a:buSzPct val="100000"/>
                <a:buFont typeface="Times New Roman" panose="02020603050405020304" pitchFamily="18" charset="0"/>
                <a:buNone/>
              </a:pPr>
              <a:t>6</a:t>
            </a:fld>
            <a:endParaRPr lang="it-IT" altLang="it-IT" sz="900" b="1"/>
          </a:p>
        </p:txBody>
      </p:sp>
      <p:pic>
        <p:nvPicPr>
          <p:cNvPr id="12" name="Immagine 11" descr="Immagine che contiene testo&#10;&#10;Descrizione generata automaticamente">
            <a:extLst>
              <a:ext uri="{FF2B5EF4-FFF2-40B4-BE49-F238E27FC236}">
                <a16:creationId xmlns:a16="http://schemas.microsoft.com/office/drawing/2014/main" id="{CAFEED2C-63F0-D24F-9E83-5382154AD3DD}"/>
              </a:ext>
            </a:extLst>
          </p:cNvPr>
          <p:cNvPicPr>
            <a:picLocks noChangeAspect="1"/>
          </p:cNvPicPr>
          <p:nvPr/>
        </p:nvPicPr>
        <p:blipFill>
          <a:blip r:embed="rId4"/>
          <a:stretch>
            <a:fillRect/>
          </a:stretch>
        </p:blipFill>
        <p:spPr>
          <a:xfrm>
            <a:off x="345410" y="4616835"/>
            <a:ext cx="1110992" cy="342130"/>
          </a:xfrm>
          <a:prstGeom prst="rect">
            <a:avLst/>
          </a:prstGeom>
        </p:spPr>
      </p:pic>
    </p:spTree>
    <p:extLst>
      <p:ext uri="{BB962C8B-B14F-4D97-AF65-F5344CB8AC3E}">
        <p14:creationId xmlns:p14="http://schemas.microsoft.com/office/powerpoint/2010/main" val="34990977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Immagine 2">
            <a:extLst>
              <a:ext uri="{FF2B5EF4-FFF2-40B4-BE49-F238E27FC236}">
                <a16:creationId xmlns:a16="http://schemas.microsoft.com/office/drawing/2014/main" id="{F9401E78-45C3-D74B-8BA5-31FFF00536D5}"/>
              </a:ext>
            </a:extLst>
          </p:cNvPr>
          <p:cNvPicPr>
            <a:picLocks noChangeAspect="1" noChangeArrowheads="1"/>
          </p:cNvPicPr>
          <p:nvPr/>
        </p:nvPicPr>
        <p:blipFill>
          <a:blip r:embed="rId3">
            <a:alphaModFix amt="26000"/>
            <a:extLst>
              <a:ext uri="{28A0092B-C50C-407E-A947-70E740481C1C}">
                <a14:useLocalDpi xmlns:a14="http://schemas.microsoft.com/office/drawing/2010/main" val="0"/>
              </a:ext>
            </a:extLst>
          </a:blip>
          <a:srcRect r="44466"/>
          <a:stretch>
            <a:fillRect/>
          </a:stretch>
        </p:blipFill>
        <p:spPr bwMode="auto">
          <a:xfrm>
            <a:off x="6253163" y="0"/>
            <a:ext cx="28908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 name="Rectangle 3">
            <a:extLst>
              <a:ext uri="{FF2B5EF4-FFF2-40B4-BE49-F238E27FC236}">
                <a16:creationId xmlns:a16="http://schemas.microsoft.com/office/drawing/2014/main" id="{3036802B-F9B3-3247-B8C0-EC563ABC611B}"/>
              </a:ext>
            </a:extLst>
          </p:cNvPr>
          <p:cNvSpPr>
            <a:spLocks noChangeArrowheads="1"/>
          </p:cNvSpPr>
          <p:nvPr/>
        </p:nvSpPr>
        <p:spPr bwMode="auto">
          <a:xfrm>
            <a:off x="323530" y="242091"/>
            <a:ext cx="807898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75"/>
              </a:spcBef>
              <a:spcAft>
                <a:spcPct val="0"/>
              </a:spcAft>
            </a:pPr>
            <a:r>
              <a:rPr lang="it-IT" altLang="it-IT" sz="2800" b="1" dirty="0">
                <a:solidFill>
                  <a:srgbClr val="1C1C1C"/>
                </a:solidFill>
              </a:rPr>
              <a:t>Compliance con la tassonomia europea sulla finanza sostenibile</a:t>
            </a:r>
            <a:endParaRPr lang="it-IT" altLang="it-IT" sz="2800" dirty="0"/>
          </a:p>
        </p:txBody>
      </p:sp>
      <p:sp>
        <p:nvSpPr>
          <p:cNvPr id="33794" name="Rectangle 4">
            <a:extLst>
              <a:ext uri="{FF2B5EF4-FFF2-40B4-BE49-F238E27FC236}">
                <a16:creationId xmlns:a16="http://schemas.microsoft.com/office/drawing/2014/main" id="{2B2CE5DD-9A04-A643-A3F3-5487A248CFD9}"/>
              </a:ext>
            </a:extLst>
          </p:cNvPr>
          <p:cNvSpPr>
            <a:spLocks noChangeArrowheads="1"/>
          </p:cNvSpPr>
          <p:nvPr/>
        </p:nvSpPr>
        <p:spPr bwMode="auto">
          <a:xfrm>
            <a:off x="370473" y="1204119"/>
            <a:ext cx="8403054" cy="342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algn="just">
              <a:lnSpc>
                <a:spcPct val="107000"/>
              </a:lnSpc>
              <a:spcAft>
                <a:spcPts val="800"/>
              </a:spcAft>
            </a:pPr>
            <a:r>
              <a:rPr lang="it-IT" sz="1800" dirty="0">
                <a:effectLst/>
                <a:latin typeface="Calibri" panose="020F0502020204030204" pitchFamily="34" charset="0"/>
                <a:ea typeface="Calibri" panose="020F0502020204030204" pitchFamily="34" charset="0"/>
              </a:rPr>
              <a:t>La tesi che si dimostrata nel deliverable è duplice:</a:t>
            </a:r>
          </a:p>
          <a:p>
            <a:pPr marL="342900" lvl="0" indent="-342900" algn="just">
              <a:lnSpc>
                <a:spcPct val="107000"/>
              </a:lnSpc>
              <a:buFont typeface="+mj-lt"/>
              <a:buAutoNum type="arabicPeriod"/>
            </a:pPr>
            <a:r>
              <a:rPr lang="it-IT" sz="1800" dirty="0">
                <a:solidFill>
                  <a:srgbClr val="00B050"/>
                </a:solidFill>
                <a:effectLst/>
                <a:latin typeface="Calibri" panose="020F0502020204030204" pitchFamily="34" charset="0"/>
                <a:ea typeface="Calibri" panose="020F0502020204030204" pitchFamily="34" charset="0"/>
              </a:rPr>
              <a:t>i crediti di carbonio generati mediante l’applicazione dello standard definito nel Progetto LIFE CO2PES&amp;PEF alla GFS sono un’attività che contribuisce in modo “sostanziale” sia alla mitigazione dei cambiamenti climatici (obbiettivo 1) sia all’adattamento dei cambiamenti climatici (obbiettivo 2) ma anche negli altri quattro obbiettivi da quanto emerge da una prima analisi degli Atti Delegati </a:t>
            </a:r>
            <a:r>
              <a:rPr lang="it-IT" sz="1800" dirty="0" err="1">
                <a:solidFill>
                  <a:srgbClr val="00B050"/>
                </a:solidFill>
                <a:effectLst/>
                <a:latin typeface="Calibri" panose="020F0502020204030204" pitchFamily="34" charset="0"/>
                <a:ea typeface="Calibri" panose="020F0502020204030204" pitchFamily="34" charset="0"/>
              </a:rPr>
              <a:t>suciti</a:t>
            </a:r>
            <a:r>
              <a:rPr lang="it-IT" sz="1800" dirty="0">
                <a:solidFill>
                  <a:srgbClr val="00B050"/>
                </a:solidFill>
                <a:effectLst/>
                <a:latin typeface="Calibri" panose="020F0502020204030204" pitchFamily="34" charset="0"/>
                <a:ea typeface="Calibri" panose="020F0502020204030204" pitchFamily="34" charset="0"/>
              </a:rPr>
              <a:t>;</a:t>
            </a:r>
          </a:p>
          <a:p>
            <a:pPr marL="342900" lvl="0" indent="-342900" algn="just">
              <a:lnSpc>
                <a:spcPct val="107000"/>
              </a:lnSpc>
              <a:spcAft>
                <a:spcPts val="800"/>
              </a:spcAft>
              <a:buFont typeface="+mj-lt"/>
              <a:buAutoNum type="arabicPeriod"/>
            </a:pPr>
            <a:r>
              <a:rPr lang="it-IT" sz="1800" dirty="0">
                <a:solidFill>
                  <a:srgbClr val="00B050"/>
                </a:solidFill>
                <a:effectLst/>
                <a:latin typeface="Calibri" panose="020F0502020204030204" pitchFamily="34" charset="0"/>
                <a:ea typeface="Calibri" panose="020F0502020204030204" pitchFamily="34" charset="0"/>
              </a:rPr>
              <a:t>la GFS contribuisce in modo implicito al perseguimento dell’obbiettivo 6 (protezione degli ecosistemi e delle biodiversità) e, di conseguenza, i crediti ecosistemici generati (o crediti di sostenibilità) posso dare un contributo alla caratterizzazione “green” di un investimento nonché all’emissione di un </a:t>
            </a:r>
            <a:r>
              <a:rPr lang="it-IT" sz="1800" b="1" dirty="0">
                <a:solidFill>
                  <a:srgbClr val="00B050"/>
                </a:solidFill>
                <a:effectLst/>
                <a:latin typeface="Calibri" panose="020F0502020204030204" pitchFamily="34" charset="0"/>
                <a:ea typeface="Calibri" panose="020F0502020204030204" pitchFamily="34" charset="0"/>
              </a:rPr>
              <a:t>green bond</a:t>
            </a:r>
            <a:r>
              <a:rPr lang="it-IT" sz="1800" dirty="0">
                <a:solidFill>
                  <a:srgbClr val="00B050"/>
                </a:solidFill>
                <a:effectLst/>
                <a:latin typeface="Calibri" panose="020F0502020204030204" pitchFamily="34" charset="0"/>
                <a:ea typeface="Calibri" panose="020F0502020204030204" pitchFamily="34" charset="0"/>
              </a:rPr>
              <a:t>. </a:t>
            </a:r>
          </a:p>
          <a:p>
            <a:pPr marL="342900" indent="-342900" eaLnBrk="1">
              <a:lnSpc>
                <a:spcPct val="100000"/>
              </a:lnSpc>
              <a:spcBef>
                <a:spcPts val="0"/>
              </a:spcBef>
              <a:spcAft>
                <a:spcPts val="0"/>
              </a:spcAft>
              <a:buFont typeface="+mj-lt"/>
              <a:buAutoNum type="arabicPeriod"/>
            </a:pPr>
            <a:endParaRPr lang="it-IT" altLang="it-IT" b="1" dirty="0">
              <a:solidFill>
                <a:srgbClr val="FF0000"/>
              </a:solidFill>
              <a:latin typeface="+mn-lt"/>
            </a:endParaRPr>
          </a:p>
          <a:p>
            <a:pPr eaLnBrk="1">
              <a:lnSpc>
                <a:spcPct val="150000"/>
              </a:lnSpc>
              <a:spcAft>
                <a:spcPct val="0"/>
              </a:spcAft>
            </a:pPr>
            <a:r>
              <a:rPr lang="it-IT" altLang="it-IT" b="1" dirty="0"/>
              <a:t> </a:t>
            </a:r>
          </a:p>
          <a:p>
            <a:pPr eaLnBrk="1">
              <a:lnSpc>
                <a:spcPct val="150000"/>
              </a:lnSpc>
              <a:spcAft>
                <a:spcPct val="0"/>
              </a:spcAft>
            </a:pPr>
            <a:r>
              <a:rPr lang="it-IT" altLang="it-IT" dirty="0"/>
              <a:t> </a:t>
            </a:r>
          </a:p>
          <a:p>
            <a:pPr eaLnBrk="1">
              <a:lnSpc>
                <a:spcPct val="100000"/>
              </a:lnSpc>
              <a:spcAft>
                <a:spcPct val="0"/>
              </a:spcAft>
            </a:pPr>
            <a:endParaRPr lang="it-IT" altLang="it-IT" sz="1000" dirty="0"/>
          </a:p>
          <a:p>
            <a:pPr eaLnBrk="1">
              <a:lnSpc>
                <a:spcPct val="100000"/>
              </a:lnSpc>
              <a:spcAft>
                <a:spcPct val="0"/>
              </a:spcAft>
            </a:pPr>
            <a:endParaRPr lang="it-IT" altLang="it-IT" sz="1000" dirty="0"/>
          </a:p>
        </p:txBody>
      </p:sp>
      <p:sp>
        <p:nvSpPr>
          <p:cNvPr id="33795" name="Rectangle 5">
            <a:extLst>
              <a:ext uri="{FF2B5EF4-FFF2-40B4-BE49-F238E27FC236}">
                <a16:creationId xmlns:a16="http://schemas.microsoft.com/office/drawing/2014/main" id="{577C070E-20D1-C543-8D24-5445FB490DAA}"/>
              </a:ext>
            </a:extLst>
          </p:cNvPr>
          <p:cNvSpPr>
            <a:spLocks noChangeArrowheads="1"/>
          </p:cNvSpPr>
          <p:nvPr/>
        </p:nvSpPr>
        <p:spPr bwMode="auto">
          <a:xfrm rot="5400000" flipH="1">
            <a:off x="954089" y="-7939"/>
            <a:ext cx="36513" cy="1944688"/>
          </a:xfrm>
          <a:prstGeom prst="rect">
            <a:avLst/>
          </a:prstGeom>
          <a:solidFill>
            <a:srgbClr val="FF9900"/>
          </a:solidFill>
          <a:ln w="9525">
            <a:solidFill>
              <a:srgbClr val="FF99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3798" name="Rectangle 3">
            <a:extLst>
              <a:ext uri="{FF2B5EF4-FFF2-40B4-BE49-F238E27FC236}">
                <a16:creationId xmlns:a16="http://schemas.microsoft.com/office/drawing/2014/main" id="{EC1FE1D0-E8E9-5F4E-8955-0FFEA9B2B907}"/>
              </a:ext>
            </a:extLst>
          </p:cNvPr>
          <p:cNvSpPr>
            <a:spLocks noChangeArrowheads="1"/>
          </p:cNvSpPr>
          <p:nvPr/>
        </p:nvSpPr>
        <p:spPr bwMode="auto">
          <a:xfrm>
            <a:off x="525463" y="938213"/>
            <a:ext cx="728662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75"/>
              </a:spcBef>
              <a:spcAft>
                <a:spcPct val="0"/>
              </a:spcAft>
            </a:pPr>
            <a:endParaRPr lang="it-IT" altLang="it-IT" sz="1600" dirty="0">
              <a:solidFill>
                <a:srgbClr val="FF9900"/>
              </a:solidFill>
            </a:endParaRPr>
          </a:p>
        </p:txBody>
      </p:sp>
      <p:sp>
        <p:nvSpPr>
          <p:cNvPr id="33800" name="Text Box 6">
            <a:extLst>
              <a:ext uri="{FF2B5EF4-FFF2-40B4-BE49-F238E27FC236}">
                <a16:creationId xmlns:a16="http://schemas.microsoft.com/office/drawing/2014/main" id="{0327072F-6D85-9641-AF0E-EFD0A1B1F59B}"/>
              </a:ext>
            </a:extLst>
          </p:cNvPr>
          <p:cNvSpPr txBox="1">
            <a:spLocks noChangeArrowheads="1"/>
          </p:cNvSpPr>
          <p:nvPr/>
        </p:nvSpPr>
        <p:spPr bwMode="auto">
          <a:xfrm>
            <a:off x="8467725" y="4787900"/>
            <a:ext cx="676275"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02" rIns="90000" bIns="45000"/>
          <a:lstStyle/>
          <a:p>
            <a:pPr eaLnBrk="1">
              <a:lnSpc>
                <a:spcPct val="93000"/>
              </a:lnSpc>
              <a:buClr>
                <a:srgbClr val="000000"/>
              </a:buClr>
              <a:buSzPct val="100000"/>
              <a:buFont typeface="Times New Roman" panose="02020603050405020304" pitchFamily="18" charset="0"/>
              <a:buNone/>
            </a:pPr>
            <a:r>
              <a:rPr lang="it-IT" altLang="it-IT" sz="900"/>
              <a:t>pag. </a:t>
            </a:r>
            <a:fld id="{99611103-3250-5949-BC67-B38018404DAA}" type="slidenum">
              <a:rPr lang="it-IT" altLang="it-IT" sz="900" b="1"/>
              <a:pPr eaLnBrk="1">
                <a:lnSpc>
                  <a:spcPct val="93000"/>
                </a:lnSpc>
                <a:buClr>
                  <a:srgbClr val="000000"/>
                </a:buClr>
                <a:buSzPct val="100000"/>
                <a:buFont typeface="Times New Roman" panose="02020603050405020304" pitchFamily="18" charset="0"/>
                <a:buNone/>
              </a:pPr>
              <a:t>7</a:t>
            </a:fld>
            <a:endParaRPr lang="it-IT" altLang="it-IT" sz="900" b="1"/>
          </a:p>
        </p:txBody>
      </p:sp>
      <p:pic>
        <p:nvPicPr>
          <p:cNvPr id="12" name="Immagine 11" descr="Immagine che contiene testo&#10;&#10;Descrizione generata automaticamente">
            <a:extLst>
              <a:ext uri="{FF2B5EF4-FFF2-40B4-BE49-F238E27FC236}">
                <a16:creationId xmlns:a16="http://schemas.microsoft.com/office/drawing/2014/main" id="{CAFEED2C-63F0-D24F-9E83-5382154AD3DD}"/>
              </a:ext>
            </a:extLst>
          </p:cNvPr>
          <p:cNvPicPr>
            <a:picLocks noChangeAspect="1"/>
          </p:cNvPicPr>
          <p:nvPr/>
        </p:nvPicPr>
        <p:blipFill>
          <a:blip r:embed="rId4"/>
          <a:stretch>
            <a:fillRect/>
          </a:stretch>
        </p:blipFill>
        <p:spPr>
          <a:xfrm>
            <a:off x="345410" y="4616835"/>
            <a:ext cx="1110992" cy="342130"/>
          </a:xfrm>
          <a:prstGeom prst="rect">
            <a:avLst/>
          </a:prstGeom>
        </p:spPr>
      </p:pic>
    </p:spTree>
    <p:extLst>
      <p:ext uri="{BB962C8B-B14F-4D97-AF65-F5344CB8AC3E}">
        <p14:creationId xmlns:p14="http://schemas.microsoft.com/office/powerpoint/2010/main" val="27096008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Immagine 2">
            <a:extLst>
              <a:ext uri="{FF2B5EF4-FFF2-40B4-BE49-F238E27FC236}">
                <a16:creationId xmlns:a16="http://schemas.microsoft.com/office/drawing/2014/main" id="{F9401E78-45C3-D74B-8BA5-31FFF00536D5}"/>
              </a:ext>
            </a:extLst>
          </p:cNvPr>
          <p:cNvPicPr>
            <a:picLocks noChangeAspect="1" noChangeArrowheads="1"/>
          </p:cNvPicPr>
          <p:nvPr/>
        </p:nvPicPr>
        <p:blipFill>
          <a:blip r:embed="rId3">
            <a:alphaModFix amt="26000"/>
            <a:extLst>
              <a:ext uri="{28A0092B-C50C-407E-A947-70E740481C1C}">
                <a14:useLocalDpi xmlns:a14="http://schemas.microsoft.com/office/drawing/2010/main" val="0"/>
              </a:ext>
            </a:extLst>
          </a:blip>
          <a:srcRect r="44466"/>
          <a:stretch>
            <a:fillRect/>
          </a:stretch>
        </p:blipFill>
        <p:spPr bwMode="auto">
          <a:xfrm>
            <a:off x="6253163" y="0"/>
            <a:ext cx="28908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 name="Rectangle 3">
            <a:extLst>
              <a:ext uri="{FF2B5EF4-FFF2-40B4-BE49-F238E27FC236}">
                <a16:creationId xmlns:a16="http://schemas.microsoft.com/office/drawing/2014/main" id="{3036802B-F9B3-3247-B8C0-EC563ABC611B}"/>
              </a:ext>
            </a:extLst>
          </p:cNvPr>
          <p:cNvSpPr>
            <a:spLocks noChangeArrowheads="1"/>
          </p:cNvSpPr>
          <p:nvPr/>
        </p:nvSpPr>
        <p:spPr bwMode="auto">
          <a:xfrm>
            <a:off x="323530" y="242091"/>
            <a:ext cx="807898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75"/>
              </a:spcBef>
              <a:spcAft>
                <a:spcPct val="0"/>
              </a:spcAft>
            </a:pPr>
            <a:r>
              <a:rPr lang="it-IT" altLang="it-IT" sz="2800" b="1" dirty="0">
                <a:solidFill>
                  <a:srgbClr val="1C1C1C"/>
                </a:solidFill>
              </a:rPr>
              <a:t>Compliance con la tassonomia europea sulla finanza sostenibile</a:t>
            </a:r>
            <a:endParaRPr lang="it-IT" altLang="it-IT" sz="2800" dirty="0"/>
          </a:p>
        </p:txBody>
      </p:sp>
      <p:sp>
        <p:nvSpPr>
          <p:cNvPr id="33794" name="Rectangle 4">
            <a:extLst>
              <a:ext uri="{FF2B5EF4-FFF2-40B4-BE49-F238E27FC236}">
                <a16:creationId xmlns:a16="http://schemas.microsoft.com/office/drawing/2014/main" id="{2B2CE5DD-9A04-A643-A3F3-5487A248CFD9}"/>
              </a:ext>
            </a:extLst>
          </p:cNvPr>
          <p:cNvSpPr>
            <a:spLocks noChangeArrowheads="1"/>
          </p:cNvSpPr>
          <p:nvPr/>
        </p:nvSpPr>
        <p:spPr bwMode="auto">
          <a:xfrm>
            <a:off x="370473" y="1204119"/>
            <a:ext cx="8403054" cy="342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algn="just">
              <a:lnSpc>
                <a:spcPct val="107000"/>
              </a:lnSpc>
              <a:spcAft>
                <a:spcPts val="800"/>
              </a:spcAft>
            </a:pPr>
            <a:r>
              <a:rPr lang="it-IT" sz="1800" dirty="0">
                <a:effectLst/>
                <a:latin typeface="Calibri" panose="020F0502020204030204" pitchFamily="34" charset="0"/>
                <a:ea typeface="Calibri" panose="020F0502020204030204" pitchFamily="34" charset="0"/>
              </a:rPr>
              <a:t>Alcune richieste dell’Atto delegato del Reg. </a:t>
            </a:r>
            <a:r>
              <a:rPr lang="it-IT" sz="1800" dirty="0">
                <a:latin typeface="Calibri" panose="020F0502020204030204" pitchFamily="34" charset="0"/>
                <a:ea typeface="Calibri" panose="020F0502020204030204" pitchFamily="34" charset="0"/>
              </a:rPr>
              <a:t>852/2020 (Reg. 2139/2021)</a:t>
            </a:r>
            <a:r>
              <a:rPr lang="it-IT" sz="1800" dirty="0">
                <a:effectLst/>
                <a:latin typeface="Calibri" panose="020F0502020204030204" pitchFamily="34" charset="0"/>
                <a:ea typeface="Calibri" panose="020F0502020204030204" pitchFamily="34" charset="0"/>
              </a:rPr>
              <a:t>:</a:t>
            </a:r>
          </a:p>
          <a:p>
            <a:pPr marL="400050" lvl="0" indent="-400050" algn="just">
              <a:lnSpc>
                <a:spcPct val="107000"/>
              </a:lnSpc>
              <a:buFont typeface="+mj-lt"/>
              <a:buAutoNum type="romanLcPeriod"/>
            </a:pPr>
            <a:r>
              <a:rPr lang="it-IT" sz="1800" b="1" dirty="0">
                <a:solidFill>
                  <a:srgbClr val="00B050"/>
                </a:solidFill>
                <a:effectLst/>
                <a:latin typeface="Calibri" panose="020F0502020204030204" pitchFamily="34" charset="0"/>
                <a:ea typeface="Calibri" panose="020F0502020204030204" pitchFamily="34" charset="0"/>
              </a:rPr>
              <a:t>La presenza di un Piano di gestione forestale o strumento equivalente</a:t>
            </a:r>
            <a:endParaRPr lang="it-IT" sz="1800" dirty="0">
              <a:solidFill>
                <a:srgbClr val="00B050"/>
              </a:solidFill>
              <a:effectLst/>
              <a:latin typeface="Calibri" panose="020F0502020204030204" pitchFamily="34" charset="0"/>
              <a:ea typeface="Calibri" panose="020F0502020204030204" pitchFamily="34" charset="0"/>
            </a:endParaRPr>
          </a:p>
          <a:p>
            <a:pPr marL="400050" lvl="0" indent="-400050" algn="just">
              <a:lnSpc>
                <a:spcPct val="107000"/>
              </a:lnSpc>
              <a:buFont typeface="+mj-lt"/>
              <a:buAutoNum type="romanLcPeriod"/>
            </a:pPr>
            <a:r>
              <a:rPr lang="it-IT" sz="1800" b="1" dirty="0">
                <a:solidFill>
                  <a:srgbClr val="00B050"/>
                </a:solidFill>
                <a:effectLst/>
                <a:latin typeface="Calibri" panose="020F0502020204030204" pitchFamily="34" charset="0"/>
                <a:ea typeface="Calibri" panose="020F0502020204030204" pitchFamily="34" charset="0"/>
              </a:rPr>
              <a:t>Analisi de benefici climatici</a:t>
            </a:r>
            <a:endParaRPr lang="it-IT" sz="1800" dirty="0">
              <a:solidFill>
                <a:srgbClr val="00B050"/>
              </a:solidFill>
              <a:effectLst/>
              <a:latin typeface="Calibri" panose="020F0502020204030204" pitchFamily="34" charset="0"/>
              <a:ea typeface="Calibri" panose="020F0502020204030204" pitchFamily="34" charset="0"/>
            </a:endParaRPr>
          </a:p>
          <a:p>
            <a:pPr marL="400050" lvl="0" indent="-400050" algn="just">
              <a:lnSpc>
                <a:spcPct val="107000"/>
              </a:lnSpc>
              <a:spcAft>
                <a:spcPts val="800"/>
              </a:spcAft>
              <a:buFont typeface="+mj-lt"/>
              <a:buAutoNum type="romanLcPeriod"/>
            </a:pPr>
            <a:r>
              <a:rPr lang="it-IT"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Garanzie di permanenza e presenza di un buffer</a:t>
            </a:r>
            <a:endParaRPr lang="it-IT" sz="1800" dirty="0">
              <a:solidFill>
                <a:srgbClr val="00B050"/>
              </a:solidFill>
              <a:effectLst/>
              <a:latin typeface="Calibri" panose="020F0502020204030204" pitchFamily="34" charset="0"/>
              <a:ea typeface="Calibri" panose="020F0502020204030204" pitchFamily="34" charset="0"/>
            </a:endParaRPr>
          </a:p>
          <a:p>
            <a:pPr marL="400050" indent="-400050">
              <a:buFont typeface="+mj-lt"/>
              <a:buAutoNum type="romanLcPeriod"/>
            </a:pPr>
            <a:r>
              <a:rPr lang="it-IT" sz="1800" b="1" dirty="0">
                <a:solidFill>
                  <a:srgbClr val="00B050"/>
                </a:solidFill>
                <a:effectLst/>
                <a:latin typeface="Calibri" panose="020F0502020204030204" pitchFamily="34" charset="0"/>
                <a:ea typeface="Calibri" panose="020F0502020204030204" pitchFamily="34" charset="0"/>
              </a:rPr>
              <a:t>Sistema di Audit</a:t>
            </a:r>
            <a:endParaRPr lang="it-IT" altLang="it-IT" b="1" dirty="0">
              <a:solidFill>
                <a:srgbClr val="00B050"/>
              </a:solidFill>
              <a:latin typeface="+mn-lt"/>
            </a:endParaRPr>
          </a:p>
          <a:p>
            <a:pPr eaLnBrk="1">
              <a:lnSpc>
                <a:spcPct val="150000"/>
              </a:lnSpc>
              <a:spcAft>
                <a:spcPct val="0"/>
              </a:spcAft>
            </a:pPr>
            <a:r>
              <a:rPr lang="it-IT" altLang="it-IT" b="1" dirty="0">
                <a:solidFill>
                  <a:srgbClr val="00B050"/>
                </a:solidFill>
              </a:rPr>
              <a:t>Sono tutti criteri che sono rispettati in linea di principio dallo standard. </a:t>
            </a:r>
          </a:p>
          <a:p>
            <a:pPr eaLnBrk="1">
              <a:lnSpc>
                <a:spcPct val="150000"/>
              </a:lnSpc>
              <a:spcAft>
                <a:spcPct val="0"/>
              </a:spcAft>
            </a:pPr>
            <a:r>
              <a:rPr lang="it-IT" altLang="it-IT" b="1" dirty="0">
                <a:solidFill>
                  <a:srgbClr val="00B050"/>
                </a:solidFill>
              </a:rPr>
              <a:t>Lo stesso si può dire per il Principio «Do Not </a:t>
            </a:r>
            <a:r>
              <a:rPr lang="it-IT" altLang="it-IT" b="1" dirty="0" err="1">
                <a:solidFill>
                  <a:srgbClr val="00B050"/>
                </a:solidFill>
              </a:rPr>
              <a:t>Significant</a:t>
            </a:r>
            <a:r>
              <a:rPr lang="it-IT" altLang="it-IT" b="1" dirty="0">
                <a:solidFill>
                  <a:srgbClr val="00B050"/>
                </a:solidFill>
              </a:rPr>
              <a:t> </a:t>
            </a:r>
            <a:r>
              <a:rPr lang="it-IT" altLang="it-IT" b="1" dirty="0" err="1">
                <a:solidFill>
                  <a:srgbClr val="00B050"/>
                </a:solidFill>
              </a:rPr>
              <a:t>Harm</a:t>
            </a:r>
            <a:r>
              <a:rPr lang="it-IT" altLang="it-IT" b="1" dirty="0">
                <a:solidFill>
                  <a:srgbClr val="00B050"/>
                </a:solidFill>
              </a:rPr>
              <a:t> (DNSH)»</a:t>
            </a:r>
          </a:p>
          <a:p>
            <a:pPr eaLnBrk="1">
              <a:lnSpc>
                <a:spcPct val="150000"/>
              </a:lnSpc>
              <a:spcAft>
                <a:spcPct val="0"/>
              </a:spcAft>
            </a:pPr>
            <a:r>
              <a:rPr lang="it-IT" altLang="it-IT" dirty="0"/>
              <a:t> </a:t>
            </a:r>
          </a:p>
          <a:p>
            <a:pPr eaLnBrk="1">
              <a:lnSpc>
                <a:spcPct val="100000"/>
              </a:lnSpc>
              <a:spcAft>
                <a:spcPct val="0"/>
              </a:spcAft>
            </a:pPr>
            <a:endParaRPr lang="it-IT" altLang="it-IT" sz="1000" dirty="0"/>
          </a:p>
          <a:p>
            <a:pPr eaLnBrk="1">
              <a:lnSpc>
                <a:spcPct val="100000"/>
              </a:lnSpc>
              <a:spcAft>
                <a:spcPct val="0"/>
              </a:spcAft>
            </a:pPr>
            <a:endParaRPr lang="it-IT" altLang="it-IT" sz="1000" dirty="0"/>
          </a:p>
        </p:txBody>
      </p:sp>
      <p:sp>
        <p:nvSpPr>
          <p:cNvPr id="33795" name="Rectangle 5">
            <a:extLst>
              <a:ext uri="{FF2B5EF4-FFF2-40B4-BE49-F238E27FC236}">
                <a16:creationId xmlns:a16="http://schemas.microsoft.com/office/drawing/2014/main" id="{577C070E-20D1-C543-8D24-5445FB490DAA}"/>
              </a:ext>
            </a:extLst>
          </p:cNvPr>
          <p:cNvSpPr>
            <a:spLocks noChangeArrowheads="1"/>
          </p:cNvSpPr>
          <p:nvPr/>
        </p:nvSpPr>
        <p:spPr bwMode="auto">
          <a:xfrm rot="5400000" flipH="1">
            <a:off x="954089" y="-7939"/>
            <a:ext cx="36513" cy="1944688"/>
          </a:xfrm>
          <a:prstGeom prst="rect">
            <a:avLst/>
          </a:prstGeom>
          <a:solidFill>
            <a:srgbClr val="FF9900"/>
          </a:solidFill>
          <a:ln w="9525">
            <a:solidFill>
              <a:srgbClr val="FF99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3800" name="Text Box 6">
            <a:extLst>
              <a:ext uri="{FF2B5EF4-FFF2-40B4-BE49-F238E27FC236}">
                <a16:creationId xmlns:a16="http://schemas.microsoft.com/office/drawing/2014/main" id="{0327072F-6D85-9641-AF0E-EFD0A1B1F59B}"/>
              </a:ext>
            </a:extLst>
          </p:cNvPr>
          <p:cNvSpPr txBox="1">
            <a:spLocks noChangeArrowheads="1"/>
          </p:cNvSpPr>
          <p:nvPr/>
        </p:nvSpPr>
        <p:spPr bwMode="auto">
          <a:xfrm>
            <a:off x="8467725" y="4787900"/>
            <a:ext cx="676275"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02" rIns="90000" bIns="45000"/>
          <a:lstStyle/>
          <a:p>
            <a:pPr eaLnBrk="1">
              <a:lnSpc>
                <a:spcPct val="93000"/>
              </a:lnSpc>
              <a:buClr>
                <a:srgbClr val="000000"/>
              </a:buClr>
              <a:buSzPct val="100000"/>
              <a:buFont typeface="Times New Roman" panose="02020603050405020304" pitchFamily="18" charset="0"/>
              <a:buNone/>
            </a:pPr>
            <a:r>
              <a:rPr lang="it-IT" altLang="it-IT" sz="900"/>
              <a:t>pag. </a:t>
            </a:r>
            <a:fld id="{99611103-3250-5949-BC67-B38018404DAA}" type="slidenum">
              <a:rPr lang="it-IT" altLang="it-IT" sz="900" b="1"/>
              <a:pPr eaLnBrk="1">
                <a:lnSpc>
                  <a:spcPct val="93000"/>
                </a:lnSpc>
                <a:buClr>
                  <a:srgbClr val="000000"/>
                </a:buClr>
                <a:buSzPct val="100000"/>
                <a:buFont typeface="Times New Roman" panose="02020603050405020304" pitchFamily="18" charset="0"/>
                <a:buNone/>
              </a:pPr>
              <a:t>8</a:t>
            </a:fld>
            <a:endParaRPr lang="it-IT" altLang="it-IT" sz="900" b="1"/>
          </a:p>
        </p:txBody>
      </p:sp>
      <p:pic>
        <p:nvPicPr>
          <p:cNvPr id="12" name="Immagine 11" descr="Immagine che contiene testo&#10;&#10;Descrizione generata automaticamente">
            <a:extLst>
              <a:ext uri="{FF2B5EF4-FFF2-40B4-BE49-F238E27FC236}">
                <a16:creationId xmlns:a16="http://schemas.microsoft.com/office/drawing/2014/main" id="{CAFEED2C-63F0-D24F-9E83-5382154AD3DD}"/>
              </a:ext>
            </a:extLst>
          </p:cNvPr>
          <p:cNvPicPr>
            <a:picLocks noChangeAspect="1"/>
          </p:cNvPicPr>
          <p:nvPr/>
        </p:nvPicPr>
        <p:blipFill>
          <a:blip r:embed="rId4"/>
          <a:stretch>
            <a:fillRect/>
          </a:stretch>
        </p:blipFill>
        <p:spPr>
          <a:xfrm>
            <a:off x="345410" y="4616835"/>
            <a:ext cx="1110992" cy="342130"/>
          </a:xfrm>
          <a:prstGeom prst="rect">
            <a:avLst/>
          </a:prstGeom>
        </p:spPr>
      </p:pic>
    </p:spTree>
    <p:extLst>
      <p:ext uri="{BB962C8B-B14F-4D97-AF65-F5344CB8AC3E}">
        <p14:creationId xmlns:p14="http://schemas.microsoft.com/office/powerpoint/2010/main" val="20293695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Immagine 2">
            <a:extLst>
              <a:ext uri="{FF2B5EF4-FFF2-40B4-BE49-F238E27FC236}">
                <a16:creationId xmlns:a16="http://schemas.microsoft.com/office/drawing/2014/main" id="{F9401E78-45C3-D74B-8BA5-31FFF00536D5}"/>
              </a:ext>
            </a:extLst>
          </p:cNvPr>
          <p:cNvPicPr>
            <a:picLocks noChangeAspect="1" noChangeArrowheads="1"/>
          </p:cNvPicPr>
          <p:nvPr/>
        </p:nvPicPr>
        <p:blipFill>
          <a:blip r:embed="rId3">
            <a:alphaModFix amt="26000"/>
            <a:extLst>
              <a:ext uri="{28A0092B-C50C-407E-A947-70E740481C1C}">
                <a14:useLocalDpi xmlns:a14="http://schemas.microsoft.com/office/drawing/2010/main" val="0"/>
              </a:ext>
            </a:extLst>
          </a:blip>
          <a:srcRect r="44466"/>
          <a:stretch>
            <a:fillRect/>
          </a:stretch>
        </p:blipFill>
        <p:spPr bwMode="auto">
          <a:xfrm>
            <a:off x="6253163" y="0"/>
            <a:ext cx="28908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 name="Rectangle 3">
            <a:extLst>
              <a:ext uri="{FF2B5EF4-FFF2-40B4-BE49-F238E27FC236}">
                <a16:creationId xmlns:a16="http://schemas.microsoft.com/office/drawing/2014/main" id="{3036802B-F9B3-3247-B8C0-EC563ABC611B}"/>
              </a:ext>
            </a:extLst>
          </p:cNvPr>
          <p:cNvSpPr>
            <a:spLocks noChangeArrowheads="1"/>
          </p:cNvSpPr>
          <p:nvPr/>
        </p:nvSpPr>
        <p:spPr bwMode="auto">
          <a:xfrm>
            <a:off x="323530" y="242091"/>
            <a:ext cx="807898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eaLnBrk="1">
              <a:lnSpc>
                <a:spcPct val="100000"/>
              </a:lnSpc>
              <a:spcBef>
                <a:spcPts val="575"/>
              </a:spcBef>
              <a:spcAft>
                <a:spcPct val="0"/>
              </a:spcAft>
            </a:pPr>
            <a:r>
              <a:rPr lang="it-IT" altLang="it-IT" sz="2800" b="1" dirty="0">
                <a:solidFill>
                  <a:srgbClr val="1C1C1C"/>
                </a:solidFill>
              </a:rPr>
              <a:t>Azioni da fare per validare lo standard</a:t>
            </a:r>
            <a:endParaRPr lang="it-IT" altLang="it-IT" sz="2800" dirty="0"/>
          </a:p>
        </p:txBody>
      </p:sp>
      <p:sp>
        <p:nvSpPr>
          <p:cNvPr id="33794" name="Rectangle 4">
            <a:extLst>
              <a:ext uri="{FF2B5EF4-FFF2-40B4-BE49-F238E27FC236}">
                <a16:creationId xmlns:a16="http://schemas.microsoft.com/office/drawing/2014/main" id="{2B2CE5DD-9A04-A643-A3F3-5487A248CFD9}"/>
              </a:ext>
            </a:extLst>
          </p:cNvPr>
          <p:cNvSpPr>
            <a:spLocks noChangeArrowheads="1"/>
          </p:cNvSpPr>
          <p:nvPr/>
        </p:nvSpPr>
        <p:spPr bwMode="auto">
          <a:xfrm>
            <a:off x="251520" y="841293"/>
            <a:ext cx="8403054" cy="342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Arial" panose="020B0604020202020204" pitchFamily="34" charset="0"/>
                <a:cs typeface="Arial" panose="020B0604020202020204" pitchFamily="34" charset="0"/>
              </a:defRPr>
            </a:lvl9pPr>
          </a:lstStyle>
          <a:p>
            <a:pPr algn="just">
              <a:lnSpc>
                <a:spcPct val="107000"/>
              </a:lnSpc>
              <a:spcAft>
                <a:spcPts val="800"/>
              </a:spcAft>
            </a:pPr>
            <a:r>
              <a:rPr lang="it-IT" sz="1800" dirty="0">
                <a:effectLst/>
                <a:latin typeface="Calibri" panose="020F0502020204030204" pitchFamily="34" charset="0"/>
                <a:ea typeface="Calibri" panose="020F0502020204030204" pitchFamily="34" charset="0"/>
              </a:rPr>
              <a:t>Lo Standard creato dal progetto ha effettivamente le potenzialità per essere in conformità con la tassonomia sulla finanza sostenibile definita dal Regolamento UE 2020/852 e dal Regolamento UE 2021/2139 (Atto Delegato) e anche con il futuro standard sui </a:t>
            </a:r>
            <a:r>
              <a:rPr lang="it-IT" sz="1800" dirty="0" err="1">
                <a:effectLst/>
                <a:latin typeface="Calibri" panose="020F0502020204030204" pitchFamily="34" charset="0"/>
                <a:ea typeface="Calibri" panose="020F0502020204030204" pitchFamily="34" charset="0"/>
              </a:rPr>
              <a:t>EuGB</a:t>
            </a:r>
            <a:r>
              <a:rPr lang="it-IT" sz="1800" dirty="0">
                <a:effectLst/>
                <a:latin typeface="Calibri" panose="020F0502020204030204" pitchFamily="34" charset="0"/>
                <a:ea typeface="Calibri" panose="020F0502020204030204" pitchFamily="34" charset="0"/>
              </a:rPr>
              <a:t>, ma sono in corso alcune verifiche.  </a:t>
            </a:r>
          </a:p>
          <a:p>
            <a:pPr marL="342900" lvl="0" indent="-342900" algn="just">
              <a:lnSpc>
                <a:spcPct val="107000"/>
              </a:lnSpc>
              <a:buFont typeface="+mj-lt"/>
              <a:buAutoNum type="arabicPeriod"/>
            </a:pPr>
            <a:r>
              <a:rPr lang="it-IT" sz="1600" dirty="0">
                <a:solidFill>
                  <a:srgbClr val="00B050"/>
                </a:solidFill>
                <a:effectLst/>
                <a:latin typeface="Calibri" panose="020F0502020204030204" pitchFamily="34" charset="0"/>
                <a:ea typeface="Calibri" panose="020F0502020204030204" pitchFamily="34" charset="0"/>
              </a:rPr>
              <a:t>Va fatta una validazione dei criteri dello standard per affermare la </a:t>
            </a:r>
            <a:r>
              <a:rPr lang="it-IT" sz="16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piena conformità con le richieste della tassonomia sia per quanto riguarda gli obbiettivi 1 e 2 sia per quanto attiene all’applicazione del principio DNSH</a:t>
            </a:r>
            <a:r>
              <a:rPr lang="it-IT" sz="1600" dirty="0">
                <a:solidFill>
                  <a:srgbClr val="00B050"/>
                </a:solidFill>
                <a:effectLst/>
                <a:latin typeface="Calibri" panose="020F0502020204030204" pitchFamily="34" charset="0"/>
                <a:ea typeface="Calibri" panose="020F0502020204030204" pitchFamily="34" charset="0"/>
              </a:rPr>
              <a:t>. </a:t>
            </a:r>
          </a:p>
          <a:p>
            <a:pPr marL="342900" lvl="0" indent="-342900" algn="just">
              <a:lnSpc>
                <a:spcPct val="107000"/>
              </a:lnSpc>
              <a:spcAft>
                <a:spcPts val="800"/>
              </a:spcAft>
              <a:buFont typeface="+mj-lt"/>
              <a:buAutoNum type="arabicPeriod"/>
            </a:pPr>
            <a:r>
              <a:rPr lang="it-IT" sz="1600" dirty="0">
                <a:solidFill>
                  <a:srgbClr val="00B050"/>
                </a:solidFill>
                <a:effectLst/>
                <a:latin typeface="Calibri" panose="020F0502020204030204" pitchFamily="34" charset="0"/>
                <a:ea typeface="Calibri" panose="020F0502020204030204" pitchFamily="34" charset="0"/>
              </a:rPr>
              <a:t>La seconda verifica che dovrà essere fatta è che lo Standard del Progetto sia effettivamente riconosciuto come strumento per la generazione di “crediti climatici” che possano essere inseriti nel futuro Registro Nazionale dei crediti definito dal CREA</a:t>
            </a:r>
            <a:r>
              <a:rPr lang="it-IT" sz="1600" dirty="0">
                <a:solidFill>
                  <a:srgbClr val="00B050"/>
                </a:solidFill>
                <a:latin typeface="Calibri" panose="020F0502020204030204" pitchFamily="34" charset="0"/>
                <a:ea typeface="Calibri" panose="020F0502020204030204" pitchFamily="34" charset="0"/>
              </a:rPr>
              <a:t>: </a:t>
            </a:r>
            <a:r>
              <a:rPr lang="it-IT" sz="1600" b="1" dirty="0">
                <a:solidFill>
                  <a:srgbClr val="FF0000"/>
                </a:solidFill>
                <a:latin typeface="Calibri" panose="020F0502020204030204" pitchFamily="34" charset="0"/>
                <a:ea typeface="Calibri" panose="020F0502020204030204" pitchFamily="34" charset="0"/>
              </a:rPr>
              <a:t>questo è già stato confermato dal CREA, deve solo essere ufficializzato.</a:t>
            </a:r>
            <a:endParaRPr lang="it-IT" sz="1600" b="1" dirty="0">
              <a:solidFill>
                <a:srgbClr val="FF0000"/>
              </a:solidFill>
              <a:effectLst/>
              <a:latin typeface="Calibri" panose="020F0502020204030204" pitchFamily="34" charset="0"/>
              <a:ea typeface="Calibri" panose="020F0502020204030204" pitchFamily="34" charset="0"/>
            </a:endParaRPr>
          </a:p>
          <a:p>
            <a:pPr eaLnBrk="1">
              <a:lnSpc>
                <a:spcPct val="150000"/>
              </a:lnSpc>
              <a:spcAft>
                <a:spcPct val="0"/>
              </a:spcAft>
            </a:pPr>
            <a:r>
              <a:rPr lang="it-IT" altLang="it-IT" dirty="0"/>
              <a:t> </a:t>
            </a:r>
          </a:p>
          <a:p>
            <a:pPr eaLnBrk="1">
              <a:lnSpc>
                <a:spcPct val="100000"/>
              </a:lnSpc>
              <a:spcAft>
                <a:spcPct val="0"/>
              </a:spcAft>
            </a:pPr>
            <a:endParaRPr lang="it-IT" altLang="it-IT" sz="1000" dirty="0"/>
          </a:p>
          <a:p>
            <a:pPr eaLnBrk="1">
              <a:lnSpc>
                <a:spcPct val="100000"/>
              </a:lnSpc>
              <a:spcAft>
                <a:spcPct val="0"/>
              </a:spcAft>
            </a:pPr>
            <a:endParaRPr lang="it-IT" altLang="it-IT" sz="1000" dirty="0"/>
          </a:p>
        </p:txBody>
      </p:sp>
      <p:sp>
        <p:nvSpPr>
          <p:cNvPr id="33795" name="Rectangle 5">
            <a:extLst>
              <a:ext uri="{FF2B5EF4-FFF2-40B4-BE49-F238E27FC236}">
                <a16:creationId xmlns:a16="http://schemas.microsoft.com/office/drawing/2014/main" id="{577C070E-20D1-C543-8D24-5445FB490DAA}"/>
              </a:ext>
            </a:extLst>
          </p:cNvPr>
          <p:cNvSpPr>
            <a:spLocks noChangeArrowheads="1"/>
          </p:cNvSpPr>
          <p:nvPr/>
        </p:nvSpPr>
        <p:spPr bwMode="auto">
          <a:xfrm rot="5400000" flipH="1">
            <a:off x="939311" y="-189352"/>
            <a:ext cx="36513" cy="1944688"/>
          </a:xfrm>
          <a:prstGeom prst="rect">
            <a:avLst/>
          </a:prstGeom>
          <a:solidFill>
            <a:srgbClr val="FF9900"/>
          </a:solidFill>
          <a:ln w="9525">
            <a:solidFill>
              <a:srgbClr val="FF9900"/>
            </a:solidFill>
            <a:round/>
            <a:headEnd/>
            <a:tailEnd/>
          </a:ln>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3800" name="Text Box 6">
            <a:extLst>
              <a:ext uri="{FF2B5EF4-FFF2-40B4-BE49-F238E27FC236}">
                <a16:creationId xmlns:a16="http://schemas.microsoft.com/office/drawing/2014/main" id="{0327072F-6D85-9641-AF0E-EFD0A1B1F59B}"/>
              </a:ext>
            </a:extLst>
          </p:cNvPr>
          <p:cNvSpPr txBox="1">
            <a:spLocks noChangeArrowheads="1"/>
          </p:cNvSpPr>
          <p:nvPr/>
        </p:nvSpPr>
        <p:spPr bwMode="auto">
          <a:xfrm>
            <a:off x="8467725" y="4787900"/>
            <a:ext cx="676275"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02" rIns="90000" bIns="45000"/>
          <a:lstStyle/>
          <a:p>
            <a:pPr eaLnBrk="1">
              <a:lnSpc>
                <a:spcPct val="93000"/>
              </a:lnSpc>
              <a:buClr>
                <a:srgbClr val="000000"/>
              </a:buClr>
              <a:buSzPct val="100000"/>
              <a:buFont typeface="Times New Roman" panose="02020603050405020304" pitchFamily="18" charset="0"/>
              <a:buNone/>
            </a:pPr>
            <a:r>
              <a:rPr lang="it-IT" altLang="it-IT" sz="900"/>
              <a:t>pag. </a:t>
            </a:r>
            <a:fld id="{99611103-3250-5949-BC67-B38018404DAA}" type="slidenum">
              <a:rPr lang="it-IT" altLang="it-IT" sz="900" b="1"/>
              <a:pPr eaLnBrk="1">
                <a:lnSpc>
                  <a:spcPct val="93000"/>
                </a:lnSpc>
                <a:buClr>
                  <a:srgbClr val="000000"/>
                </a:buClr>
                <a:buSzPct val="100000"/>
                <a:buFont typeface="Times New Roman" panose="02020603050405020304" pitchFamily="18" charset="0"/>
                <a:buNone/>
              </a:pPr>
              <a:t>9</a:t>
            </a:fld>
            <a:endParaRPr lang="it-IT" altLang="it-IT" sz="900" b="1"/>
          </a:p>
        </p:txBody>
      </p:sp>
      <p:pic>
        <p:nvPicPr>
          <p:cNvPr id="12" name="Immagine 11" descr="Immagine che contiene testo&#10;&#10;Descrizione generata automaticamente">
            <a:extLst>
              <a:ext uri="{FF2B5EF4-FFF2-40B4-BE49-F238E27FC236}">
                <a16:creationId xmlns:a16="http://schemas.microsoft.com/office/drawing/2014/main" id="{CAFEED2C-63F0-D24F-9E83-5382154AD3DD}"/>
              </a:ext>
            </a:extLst>
          </p:cNvPr>
          <p:cNvPicPr>
            <a:picLocks noChangeAspect="1"/>
          </p:cNvPicPr>
          <p:nvPr/>
        </p:nvPicPr>
        <p:blipFill>
          <a:blip r:embed="rId4"/>
          <a:stretch>
            <a:fillRect/>
          </a:stretch>
        </p:blipFill>
        <p:spPr>
          <a:xfrm>
            <a:off x="345410" y="4616835"/>
            <a:ext cx="1110992" cy="342130"/>
          </a:xfrm>
          <a:prstGeom prst="rect">
            <a:avLst/>
          </a:prstGeom>
        </p:spPr>
      </p:pic>
    </p:spTree>
    <p:extLst>
      <p:ext uri="{BB962C8B-B14F-4D97-AF65-F5344CB8AC3E}">
        <p14:creationId xmlns:p14="http://schemas.microsoft.com/office/powerpoint/2010/main" val="29804980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it-IT" sz="1800" b="0" i="0" u="none" strike="noStrike" cap="none" normalizeH="0" baseline="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it-IT" sz="1800" b="0" i="0" u="none" strike="noStrike" cap="none" normalizeH="0" baseline="0">
            <a:ln>
              <a:noFill/>
            </a:ln>
            <a:effectLst/>
            <a:latin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PingFang SC"/>
        <a:cs typeface="PingFang SC"/>
      </a:majorFont>
      <a:minorFont>
        <a:latin typeface="Arial"/>
        <a:ea typeface="PingFang SC"/>
        <a:cs typeface="PingFang S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it-IT" sz="1800" b="0" i="0" u="none" strike="noStrike" cap="none" normalizeH="0" baseline="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it-IT" sz="1800" b="0" i="0" u="none" strike="noStrike" cap="none" normalizeH="0" baseline="0">
            <a:ln>
              <a:noFill/>
            </a:ln>
            <a:effectLst/>
            <a:latin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5823</TotalTime>
  <Words>1083</Words>
  <Application>Microsoft Office PowerPoint</Application>
  <PresentationFormat>Presentazione su schermo (16:9)</PresentationFormat>
  <Paragraphs>114</Paragraphs>
  <Slides>11</Slides>
  <Notes>11</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11</vt:i4>
      </vt:variant>
    </vt:vector>
  </HeadingPairs>
  <TitlesOfParts>
    <vt:vector size="18" baseType="lpstr">
      <vt:lpstr>Arial</vt:lpstr>
      <vt:lpstr>Calibri</vt:lpstr>
      <vt:lpstr>Lato Black</vt:lpstr>
      <vt:lpstr>Times New Roman</vt:lpstr>
      <vt:lpstr>Wingdings</vt:lpstr>
      <vt:lpstr>Tema di Office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Nicola Fabbri</cp:lastModifiedBy>
  <cp:revision>30</cp:revision>
  <cp:lastPrinted>1601-01-01T00:00:00Z</cp:lastPrinted>
  <dcterms:created xsi:type="dcterms:W3CDTF">2020-10-08T07:59:11Z</dcterms:created>
  <dcterms:modified xsi:type="dcterms:W3CDTF">2023-11-08T07:44:47Z</dcterms:modified>
</cp:coreProperties>
</file>